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53"/>
  </p:notesMasterIdLst>
  <p:handoutMasterIdLst>
    <p:handoutMasterId r:id="rId54"/>
  </p:handoutMasterIdLst>
  <p:sldIdLst>
    <p:sldId id="319" r:id="rId2"/>
    <p:sldId id="526" r:id="rId3"/>
    <p:sldId id="531" r:id="rId4"/>
    <p:sldId id="532" r:id="rId5"/>
    <p:sldId id="566" r:id="rId6"/>
    <p:sldId id="534" r:id="rId7"/>
    <p:sldId id="535" r:id="rId8"/>
    <p:sldId id="571" r:id="rId9"/>
    <p:sldId id="488" r:id="rId10"/>
    <p:sldId id="502" r:id="rId11"/>
    <p:sldId id="503" r:id="rId12"/>
    <p:sldId id="515" r:id="rId13"/>
    <p:sldId id="573" r:id="rId14"/>
    <p:sldId id="574" r:id="rId15"/>
    <p:sldId id="575" r:id="rId16"/>
    <p:sldId id="576" r:id="rId17"/>
    <p:sldId id="496" r:id="rId18"/>
    <p:sldId id="537" r:id="rId19"/>
    <p:sldId id="536" r:id="rId20"/>
    <p:sldId id="538" r:id="rId21"/>
    <p:sldId id="539" r:id="rId22"/>
    <p:sldId id="540" r:id="rId23"/>
    <p:sldId id="541" r:id="rId24"/>
    <p:sldId id="542" r:id="rId25"/>
    <p:sldId id="555" r:id="rId26"/>
    <p:sldId id="546" r:id="rId27"/>
    <p:sldId id="568" r:id="rId28"/>
    <p:sldId id="567" r:id="rId29"/>
    <p:sldId id="547" r:id="rId30"/>
    <p:sldId id="569" r:id="rId31"/>
    <p:sldId id="548" r:id="rId32"/>
    <p:sldId id="557" r:id="rId33"/>
    <p:sldId id="549" r:id="rId34"/>
    <p:sldId id="558" r:id="rId35"/>
    <p:sldId id="577" r:id="rId36"/>
    <p:sldId id="559" r:id="rId37"/>
    <p:sldId id="562" r:id="rId38"/>
    <p:sldId id="582" r:id="rId39"/>
    <p:sldId id="561" r:id="rId40"/>
    <p:sldId id="564" r:id="rId41"/>
    <p:sldId id="581" r:id="rId42"/>
    <p:sldId id="551" r:id="rId43"/>
    <p:sldId id="570" r:id="rId44"/>
    <p:sldId id="552" r:id="rId45"/>
    <p:sldId id="578" r:id="rId46"/>
    <p:sldId id="579" r:id="rId47"/>
    <p:sldId id="565" r:id="rId48"/>
    <p:sldId id="553" r:id="rId49"/>
    <p:sldId id="491" r:id="rId50"/>
    <p:sldId id="530" r:id="rId51"/>
    <p:sldId id="580" r:id="rId52"/>
  </p:sldIdLst>
  <p:sldSz cx="13004800" cy="9753600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F2C"/>
    <a:srgbClr val="00A6D6"/>
    <a:srgbClr val="ADC610"/>
    <a:srgbClr val="66FF33"/>
    <a:srgbClr val="CCDBE6"/>
    <a:srgbClr val="D9C7BD"/>
    <a:srgbClr val="B0968E"/>
    <a:srgbClr val="FF00FF"/>
    <a:srgbClr val="A1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9" autoAdjust="0"/>
    <p:restoredTop sz="89139" autoAdjust="0"/>
  </p:normalViewPr>
  <p:slideViewPr>
    <p:cSldViewPr>
      <p:cViewPr varScale="1">
        <p:scale>
          <a:sx n="55" d="100"/>
          <a:sy n="55" d="100"/>
        </p:scale>
        <p:origin x="-1459" y="-8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80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B997A8-DF0C-47C8-A93B-406816240133}" type="datetimeFigureOut">
              <a:rPr lang="nl-NL"/>
              <a:pPr>
                <a:defRPr/>
              </a:pPr>
              <a:t>17-8-2017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50E16F-9F0B-46B8-A771-451FC6833A1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988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A9D3CD-1DA9-412A-945A-587410548C81}" type="datetimeFigureOut">
              <a:rPr lang="nl-NL" altLang="nl-NL"/>
              <a:pPr>
                <a:defRPr/>
              </a:pPr>
              <a:t>17-8-2017</a:t>
            </a:fld>
            <a:endParaRPr lang="nl-NL" alt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FDD8C8-3D98-4ABD-B5CF-E4E1B9B81B1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005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097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492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4921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Could consider using this one instead of the next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07170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provides more flexibility in creating</a:t>
            </a:r>
            <a:r>
              <a:rPr lang="en-GB" baseline="0" dirty="0"/>
              <a:t> a valid schedule. If one configuration does not meet the deadline, you can run it in another configuration.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06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case, only</a:t>
            </a:r>
            <a:r>
              <a:rPr lang="en-GB" baseline="0" dirty="0"/>
              <a:t> 2 of the 3 options can create a valid schedule. Other task </a:t>
            </a:r>
            <a:r>
              <a:rPr lang="en-GB" baseline="0" dirty="0" smtClean="0"/>
              <a:t>with </a:t>
            </a:r>
            <a:r>
              <a:rPr lang="en-GB" baseline="0" dirty="0"/>
              <a:t>lower utilizations can run in 2-issue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06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</a:t>
            </a:r>
            <a:r>
              <a:rPr lang="en-GB" baseline="0" dirty="0"/>
              <a:t> we will see shortly, this situation where periods are aligned is not realistic and we will present a solution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06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06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06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problem is; we don’t know these phases.</a:t>
            </a:r>
            <a:r>
              <a:rPr lang="en-GB" baseline="0" dirty="0"/>
              <a:t> You can measure it but then it is too late.</a:t>
            </a:r>
            <a:endParaRPr lang="en-GB" dirty="0"/>
          </a:p>
          <a:p>
            <a:r>
              <a:rPr lang="en-GB" dirty="0"/>
              <a:t>(and</a:t>
            </a:r>
            <a:r>
              <a:rPr lang="en-GB" baseline="0" dirty="0"/>
              <a:t> it would probably be too complex to schedule if we did)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4911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problem is; we don’t know these phases.</a:t>
            </a:r>
            <a:r>
              <a:rPr lang="en-GB" baseline="0" dirty="0"/>
              <a:t> You can measure it but then it is too late.</a:t>
            </a:r>
            <a:endParaRPr lang="en-GB" dirty="0"/>
          </a:p>
          <a:p>
            <a:r>
              <a:rPr lang="en-GB" dirty="0"/>
              <a:t>(and</a:t>
            </a:r>
            <a:r>
              <a:rPr lang="en-GB" baseline="0" dirty="0"/>
              <a:t> it would probably be too complex to schedule if we did)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491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TODO: draw or explain that vertical ‘axis’ is ILP/core utilization</a:t>
            </a: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problem is; we don’t know these phases.</a:t>
            </a:r>
            <a:r>
              <a:rPr lang="en-GB" baseline="0" dirty="0"/>
              <a:t> You can measure it but then it is too late.</a:t>
            </a:r>
            <a:endParaRPr lang="en-GB" dirty="0"/>
          </a:p>
          <a:p>
            <a:r>
              <a:rPr lang="en-GB" dirty="0"/>
              <a:t>(and</a:t>
            </a:r>
            <a:r>
              <a:rPr lang="en-GB" baseline="0" dirty="0"/>
              <a:t> it would probably be too complex to schedule if we did)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4911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If</a:t>
            </a:r>
            <a:r>
              <a:rPr lang="nl-NL" dirty="0"/>
              <a:t> a </a:t>
            </a:r>
            <a:r>
              <a:rPr lang="nl-NL" dirty="0" err="1"/>
              <a:t>task</a:t>
            </a:r>
            <a:r>
              <a:rPr lang="nl-NL" dirty="0"/>
              <a:t> must </a:t>
            </a:r>
            <a:r>
              <a:rPr lang="nl-NL" dirty="0" err="1"/>
              <a:t>always</a:t>
            </a:r>
            <a:r>
              <a:rPr lang="nl-NL" dirty="0"/>
              <a:t> run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config</a:t>
            </a:r>
            <a:r>
              <a:rPr lang="nl-NL" dirty="0"/>
              <a:t>,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quickly</a:t>
            </a:r>
            <a:r>
              <a:rPr lang="nl-NL" dirty="0"/>
              <a:t> </a:t>
            </a:r>
            <a:r>
              <a:rPr lang="nl-NL" dirty="0" err="1"/>
              <a:t>becomes</a:t>
            </a:r>
            <a:r>
              <a:rPr lang="nl-NL" dirty="0"/>
              <a:t> </a:t>
            </a:r>
            <a:r>
              <a:rPr lang="nl-NL" dirty="0" err="1"/>
              <a:t>impossible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create</a:t>
            </a:r>
            <a:r>
              <a:rPr lang="nl-NL" dirty="0"/>
              <a:t> a </a:t>
            </a:r>
            <a:r>
              <a:rPr lang="nl-NL" dirty="0" err="1"/>
              <a:t>static</a:t>
            </a:r>
            <a:r>
              <a:rPr lang="nl-NL" dirty="0"/>
              <a:t> </a:t>
            </a:r>
            <a:r>
              <a:rPr lang="nl-NL" dirty="0" err="1"/>
              <a:t>schedule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guarantees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meets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deadlines.</a:t>
            </a:r>
          </a:p>
          <a:p>
            <a:r>
              <a:rPr lang="nl-NL" dirty="0"/>
              <a:t>Even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possible</a:t>
            </a:r>
            <a:r>
              <a:rPr lang="nl-NL" dirty="0"/>
              <a:t>, </a:t>
            </a:r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a </a:t>
            </a:r>
            <a:r>
              <a:rPr lang="nl-NL" dirty="0" err="1"/>
              <a:t>schedule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entire</a:t>
            </a:r>
            <a:r>
              <a:rPr lang="nl-NL" dirty="0"/>
              <a:t> </a:t>
            </a:r>
            <a:r>
              <a:rPr lang="nl-NL" dirty="0" err="1"/>
              <a:t>hyperperiod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 in a </a:t>
            </a:r>
            <a:r>
              <a:rPr lang="nl-NL" dirty="0" err="1"/>
              <a:t>very</a:t>
            </a:r>
            <a:r>
              <a:rPr lang="nl-NL" dirty="0"/>
              <a:t> large search </a:t>
            </a:r>
            <a:r>
              <a:rPr lang="nl-NL" dirty="0" err="1"/>
              <a:t>space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28959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TODO: split </a:t>
            </a:r>
            <a:r>
              <a:rPr lang="en-GB"/>
              <a:t>and</a:t>
            </a:r>
            <a:r>
              <a:rPr lang="en-GB" baseline="0"/>
              <a:t> build up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47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40132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49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7045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50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0094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51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009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TODO: not clear what the </a:t>
            </a:r>
            <a:r>
              <a:rPr lang="en-GB" dirty="0" err="1"/>
              <a:t>datapaths</a:t>
            </a:r>
            <a:r>
              <a:rPr lang="en-GB" dirty="0"/>
              <a:t> are here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Similar to SMT,</a:t>
            </a:r>
            <a:r>
              <a:rPr lang="en-GB" baseline="0" dirty="0"/>
              <a:t> but with performance isolation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432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Similar to SMT,</a:t>
            </a:r>
            <a:r>
              <a:rPr lang="en-GB" baseline="0" dirty="0"/>
              <a:t> but with performance isolation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4325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Similar to SMT,</a:t>
            </a:r>
            <a:r>
              <a:rPr lang="en-GB" baseline="0" dirty="0"/>
              <a:t> but with performance isolation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4325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Similar to SMT,</a:t>
            </a:r>
            <a:r>
              <a:rPr lang="en-GB" baseline="0" dirty="0"/>
              <a:t> but with performance isolation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4325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Similar to SMT,</a:t>
            </a:r>
            <a:r>
              <a:rPr lang="en-GB" baseline="0" dirty="0"/>
              <a:t> but with performance isolation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432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69925" y="2924175"/>
            <a:ext cx="10393363" cy="2697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>
              <a:defRPr/>
            </a:pPr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59" y="3066065"/>
            <a:ext cx="9669309" cy="91966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7400" y="4070015"/>
            <a:ext cx="9645228" cy="1444983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  <a:latin typeface="Bookman Old Style"/>
                <a:cs typeface="Bookman Old Style"/>
              </a:defRPr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789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538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2347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943058" y="650240"/>
            <a:ext cx="2544515" cy="693815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04996" y="650240"/>
            <a:ext cx="7421316" cy="693815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63173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96" y="650240"/>
            <a:ext cx="10182578" cy="15172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285" y="2600960"/>
            <a:ext cx="4967111" cy="4987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0144" y="2600960"/>
            <a:ext cx="4969368" cy="2384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0144" y="5201920"/>
            <a:ext cx="4969368" cy="2386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02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0036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8633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7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08551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6285" y="2600960"/>
            <a:ext cx="4967111" cy="49874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0144" y="2600960"/>
            <a:ext cx="4969368" cy="49874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6982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6193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378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36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11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304925" y="650875"/>
            <a:ext cx="101822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6038" y="2600325"/>
            <a:ext cx="101536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Second level</a:t>
            </a:r>
          </a:p>
          <a:p>
            <a:pPr lvl="2"/>
            <a:r>
              <a:rPr lang="nl-NL" altLang="nl-NL"/>
              <a:t>Third level</a:t>
            </a: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0" y="8721725"/>
            <a:ext cx="13004800" cy="1031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3100">
              <a:ea typeface="ヒラギノ角ゴ ProN W3" charset="0"/>
            </a:endParaRPr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0" y="9364663"/>
            <a:ext cx="13004800" cy="388937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3100">
              <a:ea typeface="ヒラギノ角ゴ ProN W3" charset="0"/>
            </a:endParaRPr>
          </a:p>
        </p:txBody>
      </p:sp>
      <p:sp>
        <p:nvSpPr>
          <p:cNvPr id="1030" name="Line 20"/>
          <p:cNvSpPr>
            <a:spLocks noChangeShapeType="1"/>
          </p:cNvSpPr>
          <p:nvPr/>
        </p:nvSpPr>
        <p:spPr bwMode="auto">
          <a:xfrm>
            <a:off x="0" y="9645650"/>
            <a:ext cx="130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nl-NL"/>
          </a:p>
        </p:txBody>
      </p:sp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8723313"/>
            <a:ext cx="130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nl-NL"/>
          </a:p>
        </p:txBody>
      </p:sp>
      <p:sp>
        <p:nvSpPr>
          <p:cNvPr id="1032" name="Text Box 23"/>
          <p:cNvSpPr txBox="1">
            <a:spLocks noChangeArrowheads="1"/>
          </p:cNvSpPr>
          <p:nvPr/>
        </p:nvSpPr>
        <p:spPr bwMode="auto">
          <a:xfrm>
            <a:off x="4443413" y="8886825"/>
            <a:ext cx="62849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nl-NL" altLang="nl-NL" sz="2000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0" y="0"/>
            <a:ext cx="668338" cy="2925763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3100">
              <a:ea typeface="ヒラギノ角ゴ ProN W3" charset="0"/>
            </a:endParaRPr>
          </a:p>
        </p:txBody>
      </p:sp>
      <p:pic>
        <p:nvPicPr>
          <p:cNvPr id="1034" name="Picture 10" descr="logo_rgb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8791575"/>
            <a:ext cx="1252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7"/>
          <p:cNvSpPr>
            <a:spLocks noChangeArrowheads="1"/>
          </p:cNvSpPr>
          <p:nvPr/>
        </p:nvSpPr>
        <p:spPr bwMode="auto">
          <a:xfrm>
            <a:off x="11001375" y="9048750"/>
            <a:ext cx="6445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defRPr/>
            </a:pPr>
            <a:fld id="{9AA02EB6-3712-49F2-9BE5-D2CB83AED1CB}" type="slidenum">
              <a:rPr lang="nl-NL" altLang="nl-NL" sz="1600" smtClean="0">
                <a:solidFill>
                  <a:schemeClr val="tx1"/>
                </a:solidFill>
                <a:latin typeface="Tahoma" pitchFamily="34" charset="0"/>
                <a:ea typeface="MS PGothic" pitchFamily="34" charset="-128"/>
              </a:rPr>
              <a:pPr algn="r" eaLnBrk="1" hangingPunct="1">
                <a:defRPr/>
              </a:pPr>
              <a:t>‹#›</a:t>
            </a:fld>
            <a:endParaRPr lang="nl-NL" altLang="nl-NL" sz="1600">
              <a:solidFill>
                <a:schemeClr val="tx1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036" name="TextBox 19"/>
          <p:cNvSpPr txBox="1">
            <a:spLocks noChangeArrowheads="1"/>
          </p:cNvSpPr>
          <p:nvPr/>
        </p:nvSpPr>
        <p:spPr bwMode="auto">
          <a:xfrm>
            <a:off x="9466263" y="8994775"/>
            <a:ext cx="2082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nl-NL" sz="1400">
                <a:solidFill>
                  <a:srgbClr val="00A6D6"/>
                </a:solidFill>
                <a:ea typeface="ヒラギノ角ゴ ProN W3" charset="0"/>
              </a:rPr>
              <a:t>Challenge the future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hf sldNum="0" hdr="0" dt="0"/>
  <p:txStyles>
    <p:titleStyle>
      <a:lvl1pPr marL="1217613" indent="-1217613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1217613" indent="-1217613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-128"/>
        </a:defRPr>
      </a:lvl2pPr>
      <a:lvl3pPr marL="1217613" indent="-1217613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-128"/>
        </a:defRPr>
      </a:lvl3pPr>
      <a:lvl4pPr marL="1217613" indent="-1217613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-128"/>
        </a:defRPr>
      </a:lvl4pPr>
      <a:lvl5pPr marL="1217613" indent="-1217613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-128"/>
        </a:defRPr>
      </a:lvl5pPr>
      <a:lvl6pPr marL="1869411" indent="-121918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6pPr>
      <a:lvl7pPr marL="2519641" indent="-121918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7pPr>
      <a:lvl8pPr marL="3169870" indent="-121918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8pPr>
      <a:lvl9pPr marL="3820100" indent="-121918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9pPr>
    </p:titleStyle>
    <p:bodyStyle>
      <a:lvl1pPr marL="276225" indent="-27622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819150" indent="-26987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360488" indent="-26987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2300">
          <a:solidFill>
            <a:schemeClr val="tx1"/>
          </a:solidFill>
          <a:latin typeface="+mn-lt"/>
          <a:ea typeface="MS PGothic" pitchFamily="34" charset="-128"/>
        </a:defRPr>
      </a:lvl3pPr>
      <a:lvl4pPr marL="1901825" indent="-26987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444750" indent="-26987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1700">
          <a:solidFill>
            <a:schemeClr val="tx1"/>
          </a:solidFill>
          <a:latin typeface="+mn-lt"/>
          <a:ea typeface="MS PGothic" pitchFamily="34" charset="-128"/>
        </a:defRPr>
      </a:lvl5pPr>
      <a:lvl6pPr marL="3095366" indent="-270929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6pPr>
      <a:lvl7pPr marL="3745596" indent="-270929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7pPr>
      <a:lvl8pPr marL="4395825" indent="-270929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8pPr>
      <a:lvl9pPr marL="5046055" indent="-270929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4" y="-19744"/>
            <a:ext cx="13009524" cy="8759824"/>
          </a:xfrm>
          <a:prstGeom prst="rect">
            <a:avLst/>
          </a:prstGeom>
        </p:spPr>
      </p:pic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669924" y="2037308"/>
            <a:ext cx="10393363" cy="363158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algn="l" eaLnBrk="0" hangingPunct="0">
              <a:lnSpc>
                <a:spcPts val="3550"/>
              </a:lnSpc>
              <a:buClr>
                <a:srgbClr val="00A6D6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ts val="3550"/>
              </a:lnSpc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ts val="3550"/>
              </a:lnSpc>
              <a:buClr>
                <a:srgbClr val="00A6D6"/>
              </a:buClr>
              <a:buFont typeface="Times" charset="0"/>
              <a:buChar char="•"/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ts val="3550"/>
              </a:lnSpc>
              <a:buClr>
                <a:schemeClr val="bg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ts val="3550"/>
              </a:lnSpc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nl-NL" altLang="nl-NL" sz="3400">
              <a:latin typeface="Arial" pitchFamily="34" charset="0"/>
              <a:ea typeface="ヒラギノ角ゴ ProN W3" charset="-128"/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ctrTitle"/>
          </p:nvPr>
        </p:nvSpPr>
        <p:spPr>
          <a:xfrm>
            <a:off x="994107" y="2321868"/>
            <a:ext cx="9671050" cy="919162"/>
          </a:xfrm>
        </p:spPr>
        <p:txBody>
          <a:bodyPr/>
          <a:lstStyle/>
          <a:p>
            <a:pPr marL="0" indent="0"/>
            <a:r>
              <a:rPr lang="nl-NL" altLang="nl-NL" dirty="0" err="1"/>
              <a:t>Improved</a:t>
            </a:r>
            <a:r>
              <a:rPr lang="nl-NL" altLang="nl-NL" dirty="0"/>
              <a:t> </a:t>
            </a:r>
            <a:r>
              <a:rPr lang="nl-NL" altLang="nl-NL" dirty="0" err="1"/>
              <a:t>schedulability</a:t>
            </a:r>
            <a:r>
              <a:rPr lang="nl-NL" altLang="nl-NL" dirty="0"/>
              <a:t/>
            </a:r>
            <a:br>
              <a:rPr lang="nl-NL" altLang="nl-NL" dirty="0"/>
            </a:br>
            <a:r>
              <a:rPr lang="nl-NL" sz="2800" dirty="0"/>
              <a:t>on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altLang="nl-NL" sz="2800" dirty="0" err="1"/>
              <a:t>ρVEX</a:t>
            </a:r>
            <a:r>
              <a:rPr lang="nl-NL" altLang="nl-NL" sz="2800" dirty="0"/>
              <a:t> </a:t>
            </a:r>
            <a:r>
              <a:rPr lang="nl-NL" altLang="nl-NL" sz="2800" dirty="0" err="1"/>
              <a:t>polymorphic</a:t>
            </a:r>
            <a:r>
              <a:rPr lang="nl-NL" altLang="nl-NL" sz="2800" dirty="0"/>
              <a:t> VLIW processor</a:t>
            </a:r>
            <a:endParaRPr lang="en-US" altLang="nl-NL" sz="2800" dirty="0"/>
          </a:p>
        </p:txBody>
      </p:sp>
      <p:sp>
        <p:nvSpPr>
          <p:cNvPr id="3076" name="Subtitle 4"/>
          <p:cNvSpPr>
            <a:spLocks noGrp="1"/>
          </p:cNvSpPr>
          <p:nvPr>
            <p:ph type="subTitle" idx="1"/>
          </p:nvPr>
        </p:nvSpPr>
        <p:spPr>
          <a:xfrm>
            <a:off x="1044574" y="3853098"/>
            <a:ext cx="9644062" cy="1752600"/>
          </a:xfrm>
        </p:spPr>
        <p:txBody>
          <a:bodyPr/>
          <a:lstStyle/>
          <a:p>
            <a:pPr algn="r"/>
            <a:r>
              <a:rPr lang="en-GB" altLang="nl-NL" sz="2400" dirty="0">
                <a:latin typeface="Tahoma" pitchFamily="34" charset="0"/>
              </a:rPr>
              <a:t>Joost J. </a:t>
            </a:r>
            <a:r>
              <a:rPr lang="en-GB" altLang="nl-NL" sz="2400" dirty="0" smtClean="0">
                <a:latin typeface="Tahoma" pitchFamily="34" charset="0"/>
              </a:rPr>
              <a:t>Hoozemans</a:t>
            </a:r>
          </a:p>
          <a:p>
            <a:pPr algn="r"/>
            <a:r>
              <a:rPr lang="en-GB" altLang="nl-NL" sz="2400" dirty="0" smtClean="0">
                <a:latin typeface="Tahoma" pitchFamily="34" charset="0"/>
              </a:rPr>
              <a:t>Computer Engineering </a:t>
            </a:r>
            <a:r>
              <a:rPr lang="en-GB" altLang="nl-NL" sz="2400" dirty="0" smtClean="0">
                <a:latin typeface="Tahoma" pitchFamily="34" charset="0"/>
              </a:rPr>
              <a:t>Laboratory</a:t>
            </a:r>
            <a:endParaRPr lang="en-GB" altLang="nl-NL" sz="2400" dirty="0" smtClean="0">
              <a:latin typeface="Tahoma" pitchFamily="34" charset="0"/>
            </a:endParaRPr>
          </a:p>
          <a:p>
            <a:pPr algn="r"/>
            <a:r>
              <a:rPr lang="en-GB" altLang="nl-NL" sz="2400" dirty="0" smtClean="0">
                <a:latin typeface="Tahoma" pitchFamily="34" charset="0"/>
              </a:rPr>
              <a:t>Delft University of Technology, </a:t>
            </a:r>
            <a:r>
              <a:rPr lang="en-GB" altLang="nl-NL" sz="2400" dirty="0">
                <a:latin typeface="Tahoma" pitchFamily="34" charset="0"/>
              </a:rPr>
              <a:t>T</a:t>
            </a:r>
            <a:r>
              <a:rPr lang="en-GB" altLang="nl-NL" sz="2400" dirty="0" smtClean="0">
                <a:latin typeface="Tahoma" pitchFamily="34" charset="0"/>
              </a:rPr>
              <a:t>he </a:t>
            </a:r>
            <a:r>
              <a:rPr lang="en-GB" altLang="nl-NL" sz="2400" dirty="0" smtClean="0">
                <a:latin typeface="Tahoma" pitchFamily="34" charset="0"/>
              </a:rPr>
              <a:t>Netherlands</a:t>
            </a:r>
            <a:endParaRPr lang="en-GB" altLang="nl-NL" sz="2400" dirty="0">
              <a:latin typeface="Tahoma" pitchFamily="34" charset="0"/>
            </a:endParaRPr>
          </a:p>
          <a:p>
            <a:pPr algn="r"/>
            <a:fld id="{B0B21283-BB19-4918-8967-F57F4A82BAD1}" type="datetime2">
              <a:rPr lang="en-GB" altLang="nl-NL" sz="2400" smtClean="0">
                <a:latin typeface="Tahoma" pitchFamily="34" charset="0"/>
              </a:rPr>
              <a:pPr algn="r"/>
              <a:t>Thursday, 17 August 2017</a:t>
            </a:fld>
            <a:r>
              <a:rPr lang="en-GB" altLang="nl-NL" sz="2400" dirty="0">
                <a:latin typeface="Tahoma" pitchFamily="34" charset="0"/>
              </a:rPr>
              <a:t/>
            </a:r>
            <a:br>
              <a:rPr lang="en-GB" altLang="nl-NL" sz="2400" dirty="0">
                <a:latin typeface="Tahoma" pitchFamily="34" charset="0"/>
              </a:rPr>
            </a:br>
            <a:endParaRPr lang="en-GB" altLang="nl-NL" sz="2400" dirty="0">
              <a:latin typeface="Tahoma" pitchFamily="34" charset="0"/>
            </a:endParaRP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0" y="0"/>
            <a:ext cx="668338" cy="2925763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 anchor="ctr"/>
          <a:lstStyle>
            <a:lvl1pPr algn="l" eaLnBrk="0" hangingPunct="0">
              <a:lnSpc>
                <a:spcPts val="3550"/>
              </a:lnSpc>
              <a:buClr>
                <a:srgbClr val="00A6D6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ts val="3550"/>
              </a:lnSpc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ts val="3550"/>
              </a:lnSpc>
              <a:buClr>
                <a:srgbClr val="00A6D6"/>
              </a:buClr>
              <a:buFont typeface="Times" charset="0"/>
              <a:buChar char="•"/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ts val="3550"/>
              </a:lnSpc>
              <a:buClr>
                <a:schemeClr val="bg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ts val="3550"/>
              </a:lnSpc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nl-NL" altLang="nl-NL" sz="3100">
              <a:solidFill>
                <a:srgbClr val="000000"/>
              </a:solidFill>
              <a:ea typeface="ヒラギノ角ゴ ProN W3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Solution: </a:t>
            </a:r>
            <a:r>
              <a:rPr lang="nl-NL" altLang="nl-NL" dirty="0" err="1"/>
              <a:t>ρVEX</a:t>
            </a:r>
            <a:r>
              <a:rPr lang="nl-NL" altLang="nl-NL" dirty="0"/>
              <a:t> </a:t>
            </a:r>
            <a:r>
              <a:rPr lang="nl-NL" altLang="nl-NL" dirty="0" err="1"/>
              <a:t>adaptible</a:t>
            </a:r>
            <a:r>
              <a:rPr lang="nl-NL" altLang="nl-NL" dirty="0"/>
              <a:t> VLIW processor</a:t>
            </a:r>
            <a:br>
              <a:rPr lang="nl-NL" altLang="nl-NL" dirty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processor</a:t>
            </a:r>
          </a:p>
          <a:p>
            <a:r>
              <a:rPr lang="en-US" dirty="0"/>
              <a:t>Assigning </a:t>
            </a:r>
            <a:r>
              <a:rPr lang="en-US" dirty="0" err="1"/>
              <a:t>datapaths</a:t>
            </a:r>
            <a:r>
              <a:rPr lang="en-US" dirty="0"/>
              <a:t> to threads</a:t>
            </a:r>
          </a:p>
        </p:txBody>
      </p:sp>
      <p:cxnSp>
        <p:nvCxnSpPr>
          <p:cNvPr id="12" name="Rechte verbindingslijn met pijl 11"/>
          <p:cNvCxnSpPr/>
          <p:nvPr/>
        </p:nvCxnSpPr>
        <p:spPr bwMode="auto">
          <a:xfrm>
            <a:off x="620577" y="7829128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kstvak 18"/>
          <p:cNvSpPr txBox="1"/>
          <p:nvPr/>
        </p:nvSpPr>
        <p:spPr>
          <a:xfrm>
            <a:off x="12285873" y="7567847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t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620577" y="6893025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0577" y="4387042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0577" y="5222370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0577" y="6057698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768" y="4413754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Datapath 1 &amp;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3768" y="5249082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Datapath 3 &amp;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3768" y="6084410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Datapath 5 &amp; 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3768" y="6919737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Datapath 7 &amp; 8</a:t>
            </a: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559" y="1708448"/>
            <a:ext cx="3522314" cy="18918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49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met pijl 11"/>
          <p:cNvCxnSpPr/>
          <p:nvPr/>
        </p:nvCxnSpPr>
        <p:spPr bwMode="auto">
          <a:xfrm>
            <a:off x="620577" y="7829128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kstvak 18"/>
          <p:cNvSpPr txBox="1"/>
          <p:nvPr/>
        </p:nvSpPr>
        <p:spPr>
          <a:xfrm>
            <a:off x="12285873" y="7567847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t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620577" y="6893025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0577" y="4387042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0577" y="5222370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0577" y="6057698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Afgeronde rechthoek 4"/>
          <p:cNvSpPr/>
          <p:nvPr/>
        </p:nvSpPr>
        <p:spPr bwMode="auto">
          <a:xfrm>
            <a:off x="669752" y="6927682"/>
            <a:ext cx="1728192" cy="705151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Afgeronde rechthoek 12"/>
          <p:cNvSpPr/>
          <p:nvPr/>
        </p:nvSpPr>
        <p:spPr bwMode="auto">
          <a:xfrm>
            <a:off x="2397944" y="4432693"/>
            <a:ext cx="1800200" cy="3209403"/>
          </a:xfrm>
          <a:prstGeom prst="roundRect">
            <a:avLst>
              <a:gd name="adj" fmla="val 854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fgeronde rechthoek 4"/>
          <p:cNvSpPr/>
          <p:nvPr/>
        </p:nvSpPr>
        <p:spPr bwMode="auto">
          <a:xfrm>
            <a:off x="669752" y="5265838"/>
            <a:ext cx="1728192" cy="70515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4</a:t>
            </a:r>
          </a:p>
        </p:txBody>
      </p:sp>
      <p:sp>
        <p:nvSpPr>
          <p:cNvPr id="18" name="Afgeronde rechthoek 4"/>
          <p:cNvSpPr/>
          <p:nvPr/>
        </p:nvSpPr>
        <p:spPr bwMode="auto">
          <a:xfrm>
            <a:off x="669752" y="6101166"/>
            <a:ext cx="1728192" cy="705151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3</a:t>
            </a:r>
          </a:p>
        </p:txBody>
      </p:sp>
      <p:sp>
        <p:nvSpPr>
          <p:cNvPr id="26" name="Afgeronde rechthoek 12"/>
          <p:cNvSpPr/>
          <p:nvPr/>
        </p:nvSpPr>
        <p:spPr bwMode="auto">
          <a:xfrm>
            <a:off x="4198144" y="4430510"/>
            <a:ext cx="1728192" cy="1529675"/>
          </a:xfrm>
          <a:prstGeom prst="roundRect">
            <a:avLst>
              <a:gd name="adj" fmla="val 1029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Afgeronde rechthoek 4"/>
          <p:cNvSpPr/>
          <p:nvPr/>
        </p:nvSpPr>
        <p:spPr bwMode="auto">
          <a:xfrm>
            <a:off x="4198144" y="6927682"/>
            <a:ext cx="1728192" cy="705151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3</a:t>
            </a:r>
          </a:p>
        </p:txBody>
      </p:sp>
      <p:sp>
        <p:nvSpPr>
          <p:cNvPr id="29" name="Afgeronde rechthoek 12"/>
          <p:cNvSpPr/>
          <p:nvPr/>
        </p:nvSpPr>
        <p:spPr bwMode="auto">
          <a:xfrm>
            <a:off x="5926336" y="4437696"/>
            <a:ext cx="1800200" cy="3209403"/>
          </a:xfrm>
          <a:prstGeom prst="roundRect">
            <a:avLst>
              <a:gd name="adj" fmla="val 7894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Solution: </a:t>
            </a:r>
            <a:r>
              <a:rPr lang="nl-NL" altLang="nl-NL" dirty="0" err="1"/>
              <a:t>ρVEX</a:t>
            </a:r>
            <a:r>
              <a:rPr lang="nl-NL" altLang="nl-NL" dirty="0"/>
              <a:t> </a:t>
            </a:r>
            <a:r>
              <a:rPr lang="nl-NL" altLang="nl-NL" dirty="0" err="1"/>
              <a:t>adaptible</a:t>
            </a:r>
            <a:r>
              <a:rPr lang="nl-NL" altLang="nl-NL" dirty="0"/>
              <a:t> VLIW processor</a:t>
            </a:r>
            <a:br>
              <a:rPr lang="nl-NL" altLang="nl-NL" dirty="0"/>
            </a:br>
            <a:endParaRPr lang="nl-NL" dirty="0"/>
          </a:p>
        </p:txBody>
      </p:sp>
      <p:sp>
        <p:nvSpPr>
          <p:cNvPr id="20" name="Tijdelijke aanduiding voor inhoud 4"/>
          <p:cNvSpPr>
            <a:spLocks noGrp="1"/>
          </p:cNvSpPr>
          <p:nvPr>
            <p:ph idx="1"/>
          </p:nvPr>
        </p:nvSpPr>
        <p:spPr>
          <a:xfrm>
            <a:off x="1316038" y="2600325"/>
            <a:ext cx="10153650" cy="4987925"/>
          </a:xfrm>
        </p:spPr>
        <p:txBody>
          <a:bodyPr/>
          <a:lstStyle/>
          <a:p>
            <a:r>
              <a:rPr lang="en-US" dirty="0"/>
              <a:t>Dynamic processor</a:t>
            </a:r>
          </a:p>
          <a:p>
            <a:r>
              <a:rPr lang="en-US" dirty="0"/>
              <a:t>Assigning </a:t>
            </a:r>
            <a:r>
              <a:rPr lang="en-US" dirty="0" err="1"/>
              <a:t>datapaths</a:t>
            </a:r>
            <a:r>
              <a:rPr lang="en-US" dirty="0"/>
              <a:t> to threads</a:t>
            </a: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559" y="1708448"/>
            <a:ext cx="3522314" cy="1891868"/>
          </a:xfrm>
          <a:prstGeom prst="rect">
            <a:avLst/>
          </a:prstGeom>
        </p:spPr>
      </p:pic>
      <p:sp>
        <p:nvSpPr>
          <p:cNvPr id="24" name="Bent Arrow 23"/>
          <p:cNvSpPr/>
          <p:nvPr/>
        </p:nvSpPr>
        <p:spPr bwMode="auto">
          <a:xfrm flipV="1">
            <a:off x="2397944" y="8029512"/>
            <a:ext cx="5400600" cy="663712"/>
          </a:xfrm>
          <a:prstGeom prst="bentArrow">
            <a:avLst>
              <a:gd name="adj1" fmla="val 0"/>
              <a:gd name="adj2" fmla="val 12654"/>
              <a:gd name="adj3" fmla="val 16182"/>
              <a:gd name="adj4" fmla="val 4087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Bent Arrow 29"/>
          <p:cNvSpPr/>
          <p:nvPr/>
        </p:nvSpPr>
        <p:spPr bwMode="auto">
          <a:xfrm flipV="1">
            <a:off x="4198144" y="8029512"/>
            <a:ext cx="3600400" cy="663712"/>
          </a:xfrm>
          <a:prstGeom prst="bentArrow">
            <a:avLst>
              <a:gd name="adj1" fmla="val 0"/>
              <a:gd name="adj2" fmla="val 12654"/>
              <a:gd name="adj3" fmla="val 16182"/>
              <a:gd name="adj4" fmla="val 4087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Bent Arrow 30"/>
          <p:cNvSpPr/>
          <p:nvPr/>
        </p:nvSpPr>
        <p:spPr bwMode="auto">
          <a:xfrm flipV="1">
            <a:off x="5926336" y="8029512"/>
            <a:ext cx="1872208" cy="663712"/>
          </a:xfrm>
          <a:prstGeom prst="bentArrow">
            <a:avLst>
              <a:gd name="adj1" fmla="val 0"/>
              <a:gd name="adj2" fmla="val 12654"/>
              <a:gd name="adj3" fmla="val 16182"/>
              <a:gd name="adj4" fmla="val 4087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2520" y="833318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5 clock cycles adaptation penalty</a:t>
            </a:r>
            <a:endParaRPr lang="nl-NL" sz="2400" i="1" dirty="0"/>
          </a:p>
        </p:txBody>
      </p:sp>
      <p:sp>
        <p:nvSpPr>
          <p:cNvPr id="34" name="Afgeronde rechthoek 12"/>
          <p:cNvSpPr/>
          <p:nvPr/>
        </p:nvSpPr>
        <p:spPr bwMode="auto">
          <a:xfrm>
            <a:off x="669752" y="4442988"/>
            <a:ext cx="1728192" cy="694348"/>
          </a:xfrm>
          <a:prstGeom prst="roundRect">
            <a:avLst>
              <a:gd name="adj" fmla="val 1029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5" name="Afgeronde rechthoek 4"/>
          <p:cNvSpPr/>
          <p:nvPr/>
        </p:nvSpPr>
        <p:spPr bwMode="auto">
          <a:xfrm>
            <a:off x="4198144" y="6101166"/>
            <a:ext cx="1728192" cy="70515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325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1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7" y="1132384"/>
            <a:ext cx="11347124" cy="750877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414168" y="113954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4414168" y="192447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4414168" y="31486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4414168" y="394069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4414168" y="522595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4414168" y="5965451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4414168" y="724435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4414168" y="796443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3" name="Tekstvak 12"/>
          <p:cNvSpPr txBox="1"/>
          <p:nvPr/>
        </p:nvSpPr>
        <p:spPr>
          <a:xfrm rot="16200000">
            <a:off x="6902799" y="1554848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4" name="Tekstvak 13"/>
          <p:cNvSpPr txBox="1"/>
          <p:nvPr/>
        </p:nvSpPr>
        <p:spPr>
          <a:xfrm rot="16200000">
            <a:off x="6902799" y="3571074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5" name="Tekstvak 14"/>
          <p:cNvSpPr txBox="1"/>
          <p:nvPr/>
        </p:nvSpPr>
        <p:spPr>
          <a:xfrm rot="16200000">
            <a:off x="6902799" y="5587299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6" name="Tekstvak 15"/>
          <p:cNvSpPr txBox="1"/>
          <p:nvPr/>
        </p:nvSpPr>
        <p:spPr>
          <a:xfrm rot="16200000">
            <a:off x="6902798" y="7621914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7" name="Tekstvak 16"/>
          <p:cNvSpPr txBox="1"/>
          <p:nvPr/>
        </p:nvSpPr>
        <p:spPr>
          <a:xfrm>
            <a:off x="10174808" y="140115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1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18" name="Tekstvak 17"/>
          <p:cNvSpPr txBox="1"/>
          <p:nvPr/>
        </p:nvSpPr>
        <p:spPr>
          <a:xfrm>
            <a:off x="10174808" y="341718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2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19" name="Tekstvak 18"/>
          <p:cNvSpPr txBox="1"/>
          <p:nvPr/>
        </p:nvSpPr>
        <p:spPr>
          <a:xfrm>
            <a:off x="10174808" y="543565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3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20" name="Tekstvak 19"/>
          <p:cNvSpPr txBox="1"/>
          <p:nvPr/>
        </p:nvSpPr>
        <p:spPr>
          <a:xfrm>
            <a:off x="10174808" y="746275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4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21" name="Tekstvak 20"/>
          <p:cNvSpPr txBox="1"/>
          <p:nvPr/>
        </p:nvSpPr>
        <p:spPr>
          <a:xfrm>
            <a:off x="843906" y="1585625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1</a:t>
            </a:r>
            <a:endParaRPr lang="en-US" sz="2400" dirty="0"/>
          </a:p>
        </p:txBody>
      </p:sp>
      <p:sp>
        <p:nvSpPr>
          <p:cNvPr id="22" name="Tekstvak 21"/>
          <p:cNvSpPr txBox="1"/>
          <p:nvPr/>
        </p:nvSpPr>
        <p:spPr>
          <a:xfrm>
            <a:off x="870909" y="3601850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2</a:t>
            </a:r>
            <a:endParaRPr lang="en-US" sz="2400" dirty="0"/>
          </a:p>
        </p:txBody>
      </p:sp>
      <p:sp>
        <p:nvSpPr>
          <p:cNvPr id="23" name="Tekstvak 22"/>
          <p:cNvSpPr txBox="1"/>
          <p:nvPr/>
        </p:nvSpPr>
        <p:spPr>
          <a:xfrm>
            <a:off x="874678" y="5618075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3</a:t>
            </a:r>
            <a:endParaRPr lang="en-US" sz="2400" dirty="0"/>
          </a:p>
        </p:txBody>
      </p:sp>
      <p:sp>
        <p:nvSpPr>
          <p:cNvPr id="24" name="Tekstvak 23"/>
          <p:cNvSpPr txBox="1"/>
          <p:nvPr/>
        </p:nvSpPr>
        <p:spPr>
          <a:xfrm>
            <a:off x="870909" y="7634300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4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7" y="1132384"/>
            <a:ext cx="11347124" cy="750877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414168" y="113954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4414168" y="192447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4414168" y="31486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4414168" y="394069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4414168" y="522595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4414168" y="5965451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4414168" y="724435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4414168" y="796443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3" name="Tekstvak 12"/>
          <p:cNvSpPr txBox="1"/>
          <p:nvPr/>
        </p:nvSpPr>
        <p:spPr>
          <a:xfrm rot="16200000">
            <a:off x="6902799" y="1554848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4" name="Tekstvak 13"/>
          <p:cNvSpPr txBox="1"/>
          <p:nvPr/>
        </p:nvSpPr>
        <p:spPr>
          <a:xfrm rot="16200000">
            <a:off x="6902799" y="3571074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5" name="Tekstvak 14"/>
          <p:cNvSpPr txBox="1"/>
          <p:nvPr/>
        </p:nvSpPr>
        <p:spPr>
          <a:xfrm rot="16200000">
            <a:off x="6902799" y="5587299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6" name="Tekstvak 15"/>
          <p:cNvSpPr txBox="1"/>
          <p:nvPr/>
        </p:nvSpPr>
        <p:spPr>
          <a:xfrm rot="16200000">
            <a:off x="6902798" y="7621914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7" name="Tekstvak 16"/>
          <p:cNvSpPr txBox="1"/>
          <p:nvPr/>
        </p:nvSpPr>
        <p:spPr>
          <a:xfrm>
            <a:off x="10174808" y="140115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1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18" name="Tekstvak 17"/>
          <p:cNvSpPr txBox="1"/>
          <p:nvPr/>
        </p:nvSpPr>
        <p:spPr>
          <a:xfrm>
            <a:off x="10174808" y="341718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2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19" name="Tekstvak 18"/>
          <p:cNvSpPr txBox="1"/>
          <p:nvPr/>
        </p:nvSpPr>
        <p:spPr>
          <a:xfrm>
            <a:off x="10174808" y="543565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3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20" name="Tekstvak 19"/>
          <p:cNvSpPr txBox="1"/>
          <p:nvPr/>
        </p:nvSpPr>
        <p:spPr>
          <a:xfrm>
            <a:off x="10174808" y="746275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4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21" name="Tekstvak 20"/>
          <p:cNvSpPr txBox="1"/>
          <p:nvPr/>
        </p:nvSpPr>
        <p:spPr>
          <a:xfrm>
            <a:off x="843906" y="1585625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1</a:t>
            </a:r>
            <a:endParaRPr lang="en-US" sz="2400" dirty="0"/>
          </a:p>
        </p:txBody>
      </p:sp>
      <p:sp>
        <p:nvSpPr>
          <p:cNvPr id="22" name="Tekstvak 21"/>
          <p:cNvSpPr txBox="1"/>
          <p:nvPr/>
        </p:nvSpPr>
        <p:spPr>
          <a:xfrm>
            <a:off x="870909" y="3601850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2</a:t>
            </a:r>
            <a:endParaRPr lang="en-US" sz="2400" dirty="0"/>
          </a:p>
        </p:txBody>
      </p:sp>
      <p:sp>
        <p:nvSpPr>
          <p:cNvPr id="23" name="Tekstvak 22"/>
          <p:cNvSpPr txBox="1"/>
          <p:nvPr/>
        </p:nvSpPr>
        <p:spPr>
          <a:xfrm>
            <a:off x="874678" y="5618075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3</a:t>
            </a:r>
            <a:endParaRPr lang="en-US" sz="2400" dirty="0"/>
          </a:p>
        </p:txBody>
      </p:sp>
      <p:sp>
        <p:nvSpPr>
          <p:cNvPr id="24" name="Tekstvak 23"/>
          <p:cNvSpPr txBox="1"/>
          <p:nvPr/>
        </p:nvSpPr>
        <p:spPr>
          <a:xfrm>
            <a:off x="870909" y="7634300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4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41760" y="988365"/>
            <a:ext cx="11737304" cy="1728195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42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7" y="1132384"/>
            <a:ext cx="11347124" cy="750877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414168" y="113954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4414168" y="192447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4414168" y="31486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4414168" y="394069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4414168" y="522595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4414168" y="5965451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4414168" y="724435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4414168" y="796443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3" name="Tekstvak 12"/>
          <p:cNvSpPr txBox="1"/>
          <p:nvPr/>
        </p:nvSpPr>
        <p:spPr>
          <a:xfrm rot="16200000">
            <a:off x="6902799" y="1554848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4" name="Tekstvak 13"/>
          <p:cNvSpPr txBox="1"/>
          <p:nvPr/>
        </p:nvSpPr>
        <p:spPr>
          <a:xfrm rot="16200000">
            <a:off x="6902799" y="3571074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5" name="Tekstvak 14"/>
          <p:cNvSpPr txBox="1"/>
          <p:nvPr/>
        </p:nvSpPr>
        <p:spPr>
          <a:xfrm rot="16200000">
            <a:off x="6902799" y="5587299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6" name="Tekstvak 15"/>
          <p:cNvSpPr txBox="1"/>
          <p:nvPr/>
        </p:nvSpPr>
        <p:spPr>
          <a:xfrm rot="16200000">
            <a:off x="6902798" y="7621914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7" name="Tekstvak 16"/>
          <p:cNvSpPr txBox="1"/>
          <p:nvPr/>
        </p:nvSpPr>
        <p:spPr>
          <a:xfrm>
            <a:off x="10174808" y="140115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1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18" name="Tekstvak 17"/>
          <p:cNvSpPr txBox="1"/>
          <p:nvPr/>
        </p:nvSpPr>
        <p:spPr>
          <a:xfrm>
            <a:off x="10174808" y="341718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2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19" name="Tekstvak 18"/>
          <p:cNvSpPr txBox="1"/>
          <p:nvPr/>
        </p:nvSpPr>
        <p:spPr>
          <a:xfrm>
            <a:off x="10174808" y="543565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3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20" name="Tekstvak 19"/>
          <p:cNvSpPr txBox="1"/>
          <p:nvPr/>
        </p:nvSpPr>
        <p:spPr>
          <a:xfrm>
            <a:off x="10174808" y="746275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4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21" name="Tekstvak 20"/>
          <p:cNvSpPr txBox="1"/>
          <p:nvPr/>
        </p:nvSpPr>
        <p:spPr>
          <a:xfrm>
            <a:off x="843906" y="1585625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1</a:t>
            </a:r>
            <a:endParaRPr lang="en-US" sz="2400" dirty="0"/>
          </a:p>
        </p:txBody>
      </p:sp>
      <p:sp>
        <p:nvSpPr>
          <p:cNvPr id="22" name="Tekstvak 21"/>
          <p:cNvSpPr txBox="1"/>
          <p:nvPr/>
        </p:nvSpPr>
        <p:spPr>
          <a:xfrm>
            <a:off x="870909" y="3601850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2</a:t>
            </a:r>
            <a:endParaRPr lang="en-US" sz="2400" dirty="0"/>
          </a:p>
        </p:txBody>
      </p:sp>
      <p:sp>
        <p:nvSpPr>
          <p:cNvPr id="23" name="Tekstvak 22"/>
          <p:cNvSpPr txBox="1"/>
          <p:nvPr/>
        </p:nvSpPr>
        <p:spPr>
          <a:xfrm>
            <a:off x="874678" y="5618075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3</a:t>
            </a:r>
            <a:endParaRPr lang="en-US" sz="2400" dirty="0"/>
          </a:p>
        </p:txBody>
      </p:sp>
      <p:sp>
        <p:nvSpPr>
          <p:cNvPr id="24" name="Tekstvak 23"/>
          <p:cNvSpPr txBox="1"/>
          <p:nvPr/>
        </p:nvSpPr>
        <p:spPr>
          <a:xfrm>
            <a:off x="870909" y="7634300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4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41760" y="988365"/>
            <a:ext cx="11737304" cy="1728195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37789" y="3018114"/>
            <a:ext cx="8356899" cy="1728195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9094688" y="7014155"/>
            <a:ext cx="3384376" cy="1728195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5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7" y="1132384"/>
            <a:ext cx="11347124" cy="750877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414168" y="113954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4414168" y="192447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4414168" y="31486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4414168" y="394069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4414168" y="522595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4414168" y="5965451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4414168" y="724435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4414168" y="796443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3" name="Tekstvak 12"/>
          <p:cNvSpPr txBox="1"/>
          <p:nvPr/>
        </p:nvSpPr>
        <p:spPr>
          <a:xfrm rot="16200000">
            <a:off x="6902799" y="1554848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4" name="Tekstvak 13"/>
          <p:cNvSpPr txBox="1"/>
          <p:nvPr/>
        </p:nvSpPr>
        <p:spPr>
          <a:xfrm rot="16200000">
            <a:off x="6902799" y="3571074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5" name="Tekstvak 14"/>
          <p:cNvSpPr txBox="1"/>
          <p:nvPr/>
        </p:nvSpPr>
        <p:spPr>
          <a:xfrm rot="16200000">
            <a:off x="6902799" y="5587299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6" name="Tekstvak 15"/>
          <p:cNvSpPr txBox="1"/>
          <p:nvPr/>
        </p:nvSpPr>
        <p:spPr>
          <a:xfrm rot="16200000">
            <a:off x="6902798" y="7621914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7" name="Tekstvak 16"/>
          <p:cNvSpPr txBox="1"/>
          <p:nvPr/>
        </p:nvSpPr>
        <p:spPr>
          <a:xfrm>
            <a:off x="10174808" y="140115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1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18" name="Tekstvak 17"/>
          <p:cNvSpPr txBox="1"/>
          <p:nvPr/>
        </p:nvSpPr>
        <p:spPr>
          <a:xfrm>
            <a:off x="10174808" y="341718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2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19" name="Tekstvak 18"/>
          <p:cNvSpPr txBox="1"/>
          <p:nvPr/>
        </p:nvSpPr>
        <p:spPr>
          <a:xfrm>
            <a:off x="10174808" y="543565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3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20" name="Tekstvak 19"/>
          <p:cNvSpPr txBox="1"/>
          <p:nvPr/>
        </p:nvSpPr>
        <p:spPr>
          <a:xfrm>
            <a:off x="10174808" y="746275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4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21" name="Tekstvak 20"/>
          <p:cNvSpPr txBox="1"/>
          <p:nvPr/>
        </p:nvSpPr>
        <p:spPr>
          <a:xfrm>
            <a:off x="843906" y="1585625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1</a:t>
            </a:r>
            <a:endParaRPr lang="en-US" sz="2400" dirty="0"/>
          </a:p>
        </p:txBody>
      </p:sp>
      <p:sp>
        <p:nvSpPr>
          <p:cNvPr id="22" name="Tekstvak 21"/>
          <p:cNvSpPr txBox="1"/>
          <p:nvPr/>
        </p:nvSpPr>
        <p:spPr>
          <a:xfrm>
            <a:off x="870909" y="3601850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2</a:t>
            </a:r>
            <a:endParaRPr lang="en-US" sz="2400" dirty="0"/>
          </a:p>
        </p:txBody>
      </p:sp>
      <p:sp>
        <p:nvSpPr>
          <p:cNvPr id="23" name="Tekstvak 22"/>
          <p:cNvSpPr txBox="1"/>
          <p:nvPr/>
        </p:nvSpPr>
        <p:spPr>
          <a:xfrm>
            <a:off x="874678" y="5618075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3</a:t>
            </a:r>
            <a:endParaRPr lang="en-US" sz="2400" dirty="0"/>
          </a:p>
        </p:txBody>
      </p:sp>
      <p:sp>
        <p:nvSpPr>
          <p:cNvPr id="24" name="Tekstvak 23"/>
          <p:cNvSpPr txBox="1"/>
          <p:nvPr/>
        </p:nvSpPr>
        <p:spPr>
          <a:xfrm>
            <a:off x="870909" y="7634300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4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41760" y="988365"/>
            <a:ext cx="11737304" cy="1728195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37789" y="3018114"/>
            <a:ext cx="8356899" cy="1728195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9094688" y="7014155"/>
            <a:ext cx="3384376" cy="1728195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29800" y="5020816"/>
            <a:ext cx="8356899" cy="3721534"/>
          </a:xfrm>
          <a:prstGeom prst="roundRect">
            <a:avLst>
              <a:gd name="adj" fmla="val 8477"/>
            </a:avLst>
          </a:prstGeom>
          <a:noFill/>
          <a:ln w="38100" cap="flat" cmpd="sng" algn="ctr">
            <a:solidFill>
              <a:srgbClr val="EC7F2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9094688" y="2968584"/>
            <a:ext cx="3384376" cy="1728195"/>
          </a:xfrm>
          <a:prstGeom prst="roundRect">
            <a:avLst/>
          </a:prstGeom>
          <a:noFill/>
          <a:ln w="38100" cap="flat" cmpd="sng" algn="ctr">
            <a:solidFill>
              <a:srgbClr val="EC7F2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7" y="1132384"/>
            <a:ext cx="11347124" cy="750877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414168" y="113954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4414168" y="192447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4414168" y="31486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4414168" y="394069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4414168" y="522595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4414168" y="5965451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4414168" y="724435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4414168" y="796443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Datapath</a:t>
            </a:r>
            <a:endParaRPr lang="en-US" sz="2800" dirty="0"/>
          </a:p>
        </p:txBody>
      </p:sp>
      <p:sp>
        <p:nvSpPr>
          <p:cNvPr id="13" name="Tekstvak 12"/>
          <p:cNvSpPr txBox="1"/>
          <p:nvPr/>
        </p:nvSpPr>
        <p:spPr>
          <a:xfrm rot="16200000">
            <a:off x="6902799" y="1554848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4" name="Tekstvak 13"/>
          <p:cNvSpPr txBox="1"/>
          <p:nvPr/>
        </p:nvSpPr>
        <p:spPr>
          <a:xfrm rot="16200000">
            <a:off x="6902799" y="3571074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5" name="Tekstvak 14"/>
          <p:cNvSpPr txBox="1"/>
          <p:nvPr/>
        </p:nvSpPr>
        <p:spPr>
          <a:xfrm rot="16200000">
            <a:off x="6902799" y="5587299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6" name="Tekstvak 15"/>
          <p:cNvSpPr txBox="1"/>
          <p:nvPr/>
        </p:nvSpPr>
        <p:spPr>
          <a:xfrm rot="16200000">
            <a:off x="6902798" y="7621914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Control</a:t>
            </a:r>
            <a:endParaRPr lang="en-US" sz="2800" dirty="0"/>
          </a:p>
        </p:txBody>
      </p:sp>
      <p:sp>
        <p:nvSpPr>
          <p:cNvPr id="17" name="Tekstvak 16"/>
          <p:cNvSpPr txBox="1"/>
          <p:nvPr/>
        </p:nvSpPr>
        <p:spPr>
          <a:xfrm>
            <a:off x="10174808" y="140115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1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18" name="Tekstvak 17"/>
          <p:cNvSpPr txBox="1"/>
          <p:nvPr/>
        </p:nvSpPr>
        <p:spPr>
          <a:xfrm>
            <a:off x="10174808" y="341718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2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19" name="Tekstvak 18"/>
          <p:cNvSpPr txBox="1"/>
          <p:nvPr/>
        </p:nvSpPr>
        <p:spPr>
          <a:xfrm>
            <a:off x="10174808" y="543565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3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20" name="Tekstvak 19"/>
          <p:cNvSpPr txBox="1"/>
          <p:nvPr/>
        </p:nvSpPr>
        <p:spPr>
          <a:xfrm>
            <a:off x="10174808" y="746275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Task</a:t>
            </a:r>
            <a:r>
              <a:rPr lang="nl-NL" sz="2400" dirty="0"/>
              <a:t> 4 </a:t>
            </a:r>
          </a:p>
          <a:p>
            <a:r>
              <a:rPr lang="nl-NL" sz="2400" dirty="0"/>
              <a:t>State storage</a:t>
            </a:r>
            <a:endParaRPr lang="en-US" sz="2400" dirty="0"/>
          </a:p>
        </p:txBody>
      </p:sp>
      <p:sp>
        <p:nvSpPr>
          <p:cNvPr id="21" name="Tekstvak 20"/>
          <p:cNvSpPr txBox="1"/>
          <p:nvPr/>
        </p:nvSpPr>
        <p:spPr>
          <a:xfrm>
            <a:off x="843906" y="1585625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1</a:t>
            </a:r>
            <a:endParaRPr lang="en-US" sz="2400" dirty="0"/>
          </a:p>
        </p:txBody>
      </p:sp>
      <p:sp>
        <p:nvSpPr>
          <p:cNvPr id="22" name="Tekstvak 21"/>
          <p:cNvSpPr txBox="1"/>
          <p:nvPr/>
        </p:nvSpPr>
        <p:spPr>
          <a:xfrm>
            <a:off x="870909" y="3601850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2</a:t>
            </a:r>
            <a:endParaRPr lang="en-US" sz="2400" dirty="0"/>
          </a:p>
        </p:txBody>
      </p:sp>
      <p:sp>
        <p:nvSpPr>
          <p:cNvPr id="23" name="Tekstvak 22"/>
          <p:cNvSpPr txBox="1"/>
          <p:nvPr/>
        </p:nvSpPr>
        <p:spPr>
          <a:xfrm>
            <a:off x="874678" y="5618075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3</a:t>
            </a:r>
            <a:endParaRPr lang="en-US" sz="2400" dirty="0"/>
          </a:p>
        </p:txBody>
      </p:sp>
      <p:sp>
        <p:nvSpPr>
          <p:cNvPr id="24" name="Tekstvak 23"/>
          <p:cNvSpPr txBox="1"/>
          <p:nvPr/>
        </p:nvSpPr>
        <p:spPr>
          <a:xfrm>
            <a:off x="870909" y="7634300"/>
            <a:ext cx="198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Cache block 4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41760" y="988365"/>
            <a:ext cx="11737304" cy="1728195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37789" y="3018114"/>
            <a:ext cx="8356899" cy="1728195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9094688" y="7014155"/>
            <a:ext cx="3384376" cy="1728195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29800" y="5020816"/>
            <a:ext cx="8356899" cy="3721534"/>
          </a:xfrm>
          <a:prstGeom prst="roundRect">
            <a:avLst>
              <a:gd name="adj" fmla="val 8477"/>
            </a:avLst>
          </a:prstGeom>
          <a:noFill/>
          <a:ln w="38100" cap="flat" cmpd="sng" algn="ctr">
            <a:solidFill>
              <a:srgbClr val="EC7F2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9094688" y="2968584"/>
            <a:ext cx="3384376" cy="1728195"/>
          </a:xfrm>
          <a:prstGeom prst="roundRect">
            <a:avLst/>
          </a:prstGeom>
          <a:noFill/>
          <a:ln w="38100" cap="flat" cmpd="sng" algn="ctr">
            <a:solidFill>
              <a:srgbClr val="EC7F2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9086699" y="5020816"/>
            <a:ext cx="3384376" cy="1728195"/>
          </a:xfrm>
          <a:prstGeom prst="roundRect">
            <a:avLst/>
          </a:prstGeom>
          <a:solidFill>
            <a:schemeClr val="bg1">
              <a:lumMod val="65000"/>
              <a:alpha val="86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7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/>
              <a:t>ρVEX</a:t>
            </a:r>
            <a:r>
              <a:rPr lang="nl-NL" altLang="nl-NL" dirty="0"/>
              <a:t> </a:t>
            </a:r>
            <a:r>
              <a:rPr lang="nl-NL" altLang="nl-NL" dirty="0" smtClean="0"/>
              <a:t>VLIW processor </a:t>
            </a:r>
            <a:r>
              <a:rPr lang="nl-NL" dirty="0" smtClean="0"/>
              <a:t>– </a:t>
            </a:r>
            <a:r>
              <a:rPr lang="nl-NL" dirty="0" err="1"/>
              <a:t>Advantages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High single-thread </a:t>
            </a:r>
            <a:r>
              <a:rPr lang="nl-NL" b="1" dirty="0"/>
              <a:t>performance</a:t>
            </a:r>
          </a:p>
          <a:p>
            <a:endParaRPr lang="nl-NL" dirty="0"/>
          </a:p>
          <a:p>
            <a:r>
              <a:rPr lang="nl-NL" dirty="0"/>
              <a:t>High </a:t>
            </a:r>
            <a:r>
              <a:rPr lang="nl-NL" dirty="0" err="1"/>
              <a:t>multi</a:t>
            </a:r>
            <a:r>
              <a:rPr lang="nl-NL" dirty="0"/>
              <a:t>-thread </a:t>
            </a:r>
            <a:r>
              <a:rPr lang="nl-NL" b="1" dirty="0" err="1"/>
              <a:t>throughput</a:t>
            </a:r>
            <a:endParaRPr lang="nl-NL" b="1" dirty="0"/>
          </a:p>
          <a:p>
            <a:endParaRPr lang="nl-NL" dirty="0"/>
          </a:p>
          <a:p>
            <a:r>
              <a:rPr lang="nl-NL" dirty="0"/>
              <a:t>Low </a:t>
            </a:r>
            <a:r>
              <a:rPr lang="nl-NL" dirty="0" err="1"/>
              <a:t>configuration</a:t>
            </a:r>
            <a:r>
              <a:rPr lang="nl-NL" dirty="0"/>
              <a:t> </a:t>
            </a:r>
            <a:r>
              <a:rPr lang="nl-NL" b="1" dirty="0"/>
              <a:t>overhead</a:t>
            </a:r>
            <a:r>
              <a:rPr lang="nl-NL" dirty="0"/>
              <a:t> (no </a:t>
            </a:r>
            <a:r>
              <a:rPr lang="nl-NL" dirty="0" err="1"/>
              <a:t>migration</a:t>
            </a:r>
            <a:r>
              <a:rPr lang="nl-NL" dirty="0"/>
              <a:t> </a:t>
            </a:r>
            <a:r>
              <a:rPr lang="nl-NL" dirty="0" err="1"/>
              <a:t>penalties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Low </a:t>
            </a:r>
            <a:r>
              <a:rPr lang="nl-NL" dirty="0" err="1"/>
              <a:t>interrupt</a:t>
            </a:r>
            <a:r>
              <a:rPr lang="nl-NL" dirty="0"/>
              <a:t> </a:t>
            </a:r>
            <a:r>
              <a:rPr lang="nl-NL" b="1" dirty="0" err="1"/>
              <a:t>latency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73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/>
              <a:t>ρVEX</a:t>
            </a:r>
            <a:r>
              <a:rPr lang="nl-NL" altLang="nl-NL" dirty="0"/>
              <a:t> </a:t>
            </a:r>
            <a:r>
              <a:rPr lang="nl-NL" altLang="nl-NL" dirty="0" smtClean="0"/>
              <a:t>VLIW processor </a:t>
            </a:r>
            <a:r>
              <a:rPr lang="nl-NL" dirty="0" smtClean="0"/>
              <a:t>– </a:t>
            </a:r>
            <a:r>
              <a:rPr lang="nl-NL" dirty="0" err="1"/>
              <a:t>Advantages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High single-thread </a:t>
            </a:r>
            <a:r>
              <a:rPr lang="nl-NL" b="1" dirty="0"/>
              <a:t>performance</a:t>
            </a:r>
          </a:p>
          <a:p>
            <a:endParaRPr lang="nl-NL" dirty="0"/>
          </a:p>
          <a:p>
            <a:r>
              <a:rPr lang="nl-NL" dirty="0"/>
              <a:t>High </a:t>
            </a:r>
            <a:r>
              <a:rPr lang="nl-NL" dirty="0" err="1"/>
              <a:t>multi</a:t>
            </a:r>
            <a:r>
              <a:rPr lang="nl-NL" dirty="0"/>
              <a:t>-thread </a:t>
            </a:r>
            <a:r>
              <a:rPr lang="nl-NL" b="1" dirty="0" err="1"/>
              <a:t>throughput</a:t>
            </a:r>
            <a:endParaRPr lang="nl-NL" b="1" dirty="0"/>
          </a:p>
          <a:p>
            <a:endParaRPr lang="nl-NL" dirty="0"/>
          </a:p>
          <a:p>
            <a:r>
              <a:rPr lang="nl-NL" dirty="0"/>
              <a:t>Low </a:t>
            </a:r>
            <a:r>
              <a:rPr lang="nl-NL" dirty="0" err="1"/>
              <a:t>configuration</a:t>
            </a:r>
            <a:r>
              <a:rPr lang="nl-NL" dirty="0"/>
              <a:t> </a:t>
            </a:r>
            <a:r>
              <a:rPr lang="nl-NL" b="1" dirty="0"/>
              <a:t>overhead</a:t>
            </a:r>
            <a:r>
              <a:rPr lang="nl-NL" dirty="0"/>
              <a:t> (no </a:t>
            </a:r>
            <a:r>
              <a:rPr lang="nl-NL" dirty="0" err="1"/>
              <a:t>migration</a:t>
            </a:r>
            <a:r>
              <a:rPr lang="nl-NL" dirty="0"/>
              <a:t> </a:t>
            </a:r>
            <a:r>
              <a:rPr lang="nl-NL" dirty="0" err="1"/>
              <a:t>penalties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Low </a:t>
            </a:r>
            <a:r>
              <a:rPr lang="nl-NL" dirty="0" err="1"/>
              <a:t>interrupt</a:t>
            </a:r>
            <a:r>
              <a:rPr lang="nl-NL" dirty="0"/>
              <a:t> </a:t>
            </a:r>
            <a:r>
              <a:rPr lang="nl-NL" b="1" dirty="0" err="1"/>
              <a:t>latency</a:t>
            </a:r>
            <a:endParaRPr lang="nl-NL" b="1" dirty="0"/>
          </a:p>
          <a:p>
            <a:endParaRPr lang="en-GB" b="1" dirty="0"/>
          </a:p>
          <a:p>
            <a:r>
              <a:rPr lang="en-GB" b="1" dirty="0"/>
              <a:t>Static Real-time </a:t>
            </a:r>
            <a:r>
              <a:rPr lang="en-GB" b="1" dirty="0" err="1"/>
              <a:t>Schedulability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01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Static real-time </a:t>
            </a:r>
            <a:r>
              <a:rPr lang="en-GB" dirty="0" err="1"/>
              <a:t>schedulability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Advantage 1:</a:t>
            </a:r>
          </a:p>
          <a:p>
            <a:pPr marL="0" indent="0">
              <a:buNone/>
            </a:pPr>
            <a:r>
              <a:rPr lang="en-GB" dirty="0"/>
              <a:t>	Each task has </a:t>
            </a:r>
            <a:r>
              <a:rPr lang="en-GB" b="1" dirty="0"/>
              <a:t>n</a:t>
            </a:r>
            <a:r>
              <a:rPr lang="en-GB" dirty="0"/>
              <a:t> configuration options</a:t>
            </a:r>
          </a:p>
          <a:p>
            <a:pPr marL="0" indent="0">
              <a:buNone/>
            </a:pPr>
            <a:r>
              <a:rPr lang="en-GB" dirty="0"/>
              <a:t>	Each with a distinct WCET</a:t>
            </a:r>
          </a:p>
          <a:p>
            <a:pPr lvl="1"/>
            <a:endParaRPr lang="nl-NL" dirty="0"/>
          </a:p>
        </p:txBody>
      </p:sp>
      <p:cxnSp>
        <p:nvCxnSpPr>
          <p:cNvPr id="4" name="Rechte verbindingslijn met pijl 11"/>
          <p:cNvCxnSpPr/>
          <p:nvPr/>
        </p:nvCxnSpPr>
        <p:spPr bwMode="auto">
          <a:xfrm>
            <a:off x="620577" y="7829128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ounded Rectangle 4"/>
          <p:cNvSpPr/>
          <p:nvPr/>
        </p:nvSpPr>
        <p:spPr bwMode="auto">
          <a:xfrm>
            <a:off x="620577" y="6893025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20577" y="4387042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20577" y="5222370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20577" y="6057698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Afgeronde rechthoek 12"/>
          <p:cNvSpPr/>
          <p:nvPr/>
        </p:nvSpPr>
        <p:spPr bwMode="auto">
          <a:xfrm>
            <a:off x="9526736" y="4442988"/>
            <a:ext cx="1296144" cy="3209403"/>
          </a:xfrm>
          <a:prstGeom prst="roundRect">
            <a:avLst>
              <a:gd name="adj" fmla="val 854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Afgeronde rechthoek 12"/>
          <p:cNvSpPr/>
          <p:nvPr/>
        </p:nvSpPr>
        <p:spPr bwMode="auto">
          <a:xfrm>
            <a:off x="5517120" y="4457532"/>
            <a:ext cx="2497447" cy="1529675"/>
          </a:xfrm>
          <a:prstGeom prst="roundRect">
            <a:avLst>
              <a:gd name="adj" fmla="val 1029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Afgeronde rechthoek 12"/>
          <p:cNvSpPr/>
          <p:nvPr/>
        </p:nvSpPr>
        <p:spPr bwMode="auto">
          <a:xfrm>
            <a:off x="669752" y="4442988"/>
            <a:ext cx="3708412" cy="694348"/>
          </a:xfrm>
          <a:prstGeom prst="roundRect">
            <a:avLst>
              <a:gd name="adj" fmla="val 1029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752" y="785249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2-issue: </a:t>
            </a:r>
          </a:p>
          <a:p>
            <a:r>
              <a:rPr lang="en-GB" sz="2800" dirty="0"/>
              <a:t>250,000 cycles</a:t>
            </a:r>
            <a:endParaRPr lang="nl-N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109659" y="785249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4-issue: </a:t>
            </a:r>
          </a:p>
          <a:p>
            <a:r>
              <a:rPr lang="en-GB" sz="2800" dirty="0"/>
              <a:t>200,000 cycles</a:t>
            </a:r>
            <a:endParaRPr lang="nl-N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770652" y="785249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8-issue: </a:t>
            </a:r>
          </a:p>
          <a:p>
            <a:r>
              <a:rPr lang="en-GB" sz="2800" dirty="0"/>
              <a:t>160,000 cycles</a:t>
            </a:r>
            <a:endParaRPr lang="nl-N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/>
              <a:t>Intro: </a:t>
            </a:r>
            <a:r>
              <a:rPr lang="nl-NL" altLang="nl-NL" dirty="0" err="1"/>
              <a:t>ρVEX</a:t>
            </a:r>
            <a:r>
              <a:rPr lang="nl-NL" altLang="nl-NL" dirty="0"/>
              <a:t> </a:t>
            </a:r>
            <a:r>
              <a:rPr lang="nl-NL" altLang="nl-NL" dirty="0" err="1"/>
              <a:t>polymorphic</a:t>
            </a:r>
            <a:r>
              <a:rPr lang="nl-NL" altLang="nl-NL" dirty="0"/>
              <a:t> (</a:t>
            </a:r>
            <a:r>
              <a:rPr lang="nl-NL" altLang="nl-NL" dirty="0" err="1"/>
              <a:t>adaptable</a:t>
            </a:r>
            <a:r>
              <a:rPr lang="nl-NL" altLang="nl-NL" dirty="0"/>
              <a:t>) VLIW processor</a:t>
            </a:r>
          </a:p>
          <a:p>
            <a:endParaRPr lang="en-GB" dirty="0"/>
          </a:p>
          <a:p>
            <a:r>
              <a:rPr lang="en-GB" dirty="0"/>
              <a:t>Static </a:t>
            </a:r>
            <a:r>
              <a:rPr lang="en-GB" dirty="0" err="1"/>
              <a:t>realtime</a:t>
            </a:r>
            <a:r>
              <a:rPr lang="en-GB" dirty="0"/>
              <a:t> scheduling</a:t>
            </a:r>
          </a:p>
          <a:p>
            <a:endParaRPr lang="en-GB" dirty="0"/>
          </a:p>
          <a:p>
            <a:r>
              <a:rPr lang="en-GB" dirty="0"/>
              <a:t>Challenge: When to perform adaptations</a:t>
            </a:r>
          </a:p>
          <a:p>
            <a:endParaRPr lang="en-GB" dirty="0"/>
          </a:p>
          <a:p>
            <a:r>
              <a:rPr lang="en-GB" dirty="0"/>
              <a:t>Approach</a:t>
            </a:r>
          </a:p>
          <a:p>
            <a:endParaRPr lang="en-GB" dirty="0"/>
          </a:p>
          <a:p>
            <a:r>
              <a:rPr lang="en-GB" dirty="0"/>
              <a:t>Results</a:t>
            </a:r>
          </a:p>
          <a:p>
            <a:endParaRPr lang="en-GB" dirty="0"/>
          </a:p>
          <a:p>
            <a:r>
              <a:rPr lang="en-GB" dirty="0"/>
              <a:t>Conclusions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Static real-time </a:t>
            </a:r>
            <a:r>
              <a:rPr lang="en-GB" dirty="0" err="1"/>
              <a:t>schedulability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Advantage 1:</a:t>
            </a:r>
          </a:p>
          <a:p>
            <a:pPr marL="0" indent="0">
              <a:buNone/>
            </a:pPr>
            <a:r>
              <a:rPr lang="en-GB" dirty="0"/>
              <a:t>	Each task has </a:t>
            </a:r>
            <a:r>
              <a:rPr lang="en-GB" b="1" dirty="0"/>
              <a:t>n</a:t>
            </a:r>
            <a:r>
              <a:rPr lang="en-GB" dirty="0"/>
              <a:t> configuration options</a:t>
            </a:r>
          </a:p>
          <a:p>
            <a:pPr marL="0" indent="0">
              <a:buNone/>
            </a:pPr>
            <a:r>
              <a:rPr lang="en-GB" dirty="0"/>
              <a:t>	Each with a distinct WCET</a:t>
            </a:r>
          </a:p>
          <a:p>
            <a:pPr lvl="1"/>
            <a:endParaRPr lang="nl-NL" dirty="0"/>
          </a:p>
        </p:txBody>
      </p:sp>
      <p:pic>
        <p:nvPicPr>
          <p:cNvPr id="1026" name="Picture 2" descr="D:\jjhoozemans\sync\conferenties\RTCSA 2017\RTCSA2017 - Improving schedulability using dynamic reconfigurability\task_wce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5214359"/>
            <a:ext cx="82010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Static real-time </a:t>
            </a:r>
            <a:r>
              <a:rPr lang="en-GB" dirty="0" err="1"/>
              <a:t>schedulability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Advantage 1:</a:t>
            </a:r>
          </a:p>
          <a:p>
            <a:pPr marL="0" indent="0">
              <a:buNone/>
            </a:pPr>
            <a:r>
              <a:rPr lang="en-GB" dirty="0"/>
              <a:t>	Each task has </a:t>
            </a:r>
            <a:r>
              <a:rPr lang="en-GB" b="1" dirty="0"/>
              <a:t>n</a:t>
            </a:r>
            <a:r>
              <a:rPr lang="en-GB" dirty="0"/>
              <a:t> configuration options</a:t>
            </a:r>
          </a:p>
          <a:p>
            <a:pPr marL="0" indent="0">
              <a:buNone/>
            </a:pPr>
            <a:r>
              <a:rPr lang="en-GB" dirty="0"/>
              <a:t>	Each with a distinct WCET</a:t>
            </a:r>
          </a:p>
          <a:p>
            <a:pPr lvl="1"/>
            <a:endParaRPr lang="nl-NL" dirty="0"/>
          </a:p>
        </p:txBody>
      </p:sp>
      <p:pic>
        <p:nvPicPr>
          <p:cNvPr id="2050" name="Picture 2" descr="D:\jjhoozemans\sync\conferenties\RTCSA 2017\RTCSA2017 - Improving schedulability using dynamic reconfigurability\task_wcets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15"/>
          <a:stretch/>
        </p:blipFill>
        <p:spPr bwMode="auto">
          <a:xfrm>
            <a:off x="2401887" y="3962946"/>
            <a:ext cx="8201025" cy="46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Static real-time </a:t>
            </a:r>
            <a:r>
              <a:rPr lang="en-GB" dirty="0" err="1"/>
              <a:t>schedulability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Advantage 2:</a:t>
            </a:r>
          </a:p>
          <a:p>
            <a:pPr marL="0" indent="0">
              <a:buNone/>
            </a:pPr>
            <a:r>
              <a:rPr lang="en-GB" dirty="0"/>
              <a:t>	Adaptations can be performed at any time</a:t>
            </a:r>
          </a:p>
          <a:p>
            <a:pPr marL="0" indent="0">
              <a:buNone/>
            </a:pPr>
            <a:r>
              <a:rPr lang="en-GB" dirty="0"/>
              <a:t>	Each task can run in their preferred configuration</a:t>
            </a:r>
          </a:p>
          <a:p>
            <a:pPr lvl="1"/>
            <a:endParaRPr lang="nl-NL" dirty="0"/>
          </a:p>
        </p:txBody>
      </p:sp>
      <p:pic>
        <p:nvPicPr>
          <p:cNvPr id="3074" name="Picture 2" descr="D:\jjhoozemans\sync\conferenties\RTCSA 2017\RTCSA2017 - Improving schedulability using dynamic reconfigurability\utilizati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51" y="5596880"/>
            <a:ext cx="6543699" cy="13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met pijl 11"/>
          <p:cNvCxnSpPr/>
          <p:nvPr/>
        </p:nvCxnSpPr>
        <p:spPr bwMode="auto">
          <a:xfrm>
            <a:off x="3046016" y="7226313"/>
            <a:ext cx="727280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kstvak 18"/>
          <p:cNvSpPr txBox="1"/>
          <p:nvPr/>
        </p:nvSpPr>
        <p:spPr>
          <a:xfrm>
            <a:off x="10606856" y="6965032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212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Static real-time </a:t>
            </a:r>
            <a:r>
              <a:rPr lang="en-GB" dirty="0" err="1"/>
              <a:t>schedulability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Advantage 3:</a:t>
            </a:r>
          </a:p>
          <a:p>
            <a:pPr marL="0" indent="0">
              <a:buNone/>
            </a:pPr>
            <a:r>
              <a:rPr lang="en-GB" dirty="0"/>
              <a:t>	Compute resources can always be fully utilized</a:t>
            </a:r>
          </a:p>
          <a:p>
            <a:pPr marL="0" indent="0">
              <a:buNone/>
            </a:pPr>
            <a:r>
              <a:rPr lang="en-GB" sz="2400" dirty="0"/>
              <a:t>	(as opposed to heterogeneous systems)</a:t>
            </a:r>
          </a:p>
          <a:p>
            <a:pPr lvl="1"/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712" y="4513659"/>
            <a:ext cx="11058525" cy="38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Rechte verbindingslijn met pijl 11"/>
          <p:cNvCxnSpPr/>
          <p:nvPr/>
        </p:nvCxnSpPr>
        <p:spPr bwMode="auto">
          <a:xfrm>
            <a:off x="2974008" y="8420832"/>
            <a:ext cx="916784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kstvak 18"/>
          <p:cNvSpPr txBox="1"/>
          <p:nvPr/>
        </p:nvSpPr>
        <p:spPr>
          <a:xfrm>
            <a:off x="12285873" y="815955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3810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Static real-time </a:t>
            </a:r>
            <a:r>
              <a:rPr lang="en-GB" dirty="0" err="1"/>
              <a:t>schedulability</a:t>
            </a: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712" y="4513659"/>
            <a:ext cx="11058525" cy="38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11522311" y="5921641"/>
            <a:ext cx="1368152" cy="755359"/>
          </a:xfrm>
          <a:prstGeom prst="wedgeRoundRectCallout">
            <a:avLst>
              <a:gd name="adj1" fmla="val -60394"/>
              <a:gd name="adj2" fmla="val -22157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1" charset="-128"/>
              </a:rPr>
              <a:t>Idle!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286376" y="6126827"/>
            <a:ext cx="2088232" cy="940656"/>
          </a:xfrm>
          <a:custGeom>
            <a:avLst/>
            <a:gdLst>
              <a:gd name="connsiteX0" fmla="*/ 0 w 2088232"/>
              <a:gd name="connsiteY0" fmla="*/ 150626 h 903739"/>
              <a:gd name="connsiteX1" fmla="*/ 150626 w 2088232"/>
              <a:gd name="connsiteY1" fmla="*/ 0 h 903739"/>
              <a:gd name="connsiteX2" fmla="*/ 348039 w 2088232"/>
              <a:gd name="connsiteY2" fmla="*/ 0 h 903739"/>
              <a:gd name="connsiteX3" fmla="*/ 607655 w 2088232"/>
              <a:gd name="connsiteY3" fmla="*/ -165692 h 903739"/>
              <a:gd name="connsiteX4" fmla="*/ 870097 w 2088232"/>
              <a:gd name="connsiteY4" fmla="*/ 0 h 903739"/>
              <a:gd name="connsiteX5" fmla="*/ 1937606 w 2088232"/>
              <a:gd name="connsiteY5" fmla="*/ 0 h 903739"/>
              <a:gd name="connsiteX6" fmla="*/ 2088232 w 2088232"/>
              <a:gd name="connsiteY6" fmla="*/ 150626 h 903739"/>
              <a:gd name="connsiteX7" fmla="*/ 2088232 w 2088232"/>
              <a:gd name="connsiteY7" fmla="*/ 150623 h 903739"/>
              <a:gd name="connsiteX8" fmla="*/ 2088232 w 2088232"/>
              <a:gd name="connsiteY8" fmla="*/ 150623 h 903739"/>
              <a:gd name="connsiteX9" fmla="*/ 2088232 w 2088232"/>
              <a:gd name="connsiteY9" fmla="*/ 376558 h 903739"/>
              <a:gd name="connsiteX10" fmla="*/ 2088232 w 2088232"/>
              <a:gd name="connsiteY10" fmla="*/ 753113 h 903739"/>
              <a:gd name="connsiteX11" fmla="*/ 1937606 w 2088232"/>
              <a:gd name="connsiteY11" fmla="*/ 903739 h 903739"/>
              <a:gd name="connsiteX12" fmla="*/ 870097 w 2088232"/>
              <a:gd name="connsiteY12" fmla="*/ 903739 h 903739"/>
              <a:gd name="connsiteX13" fmla="*/ 348039 w 2088232"/>
              <a:gd name="connsiteY13" fmla="*/ 903739 h 903739"/>
              <a:gd name="connsiteX14" fmla="*/ 348039 w 2088232"/>
              <a:gd name="connsiteY14" fmla="*/ 903739 h 903739"/>
              <a:gd name="connsiteX15" fmla="*/ 150626 w 2088232"/>
              <a:gd name="connsiteY15" fmla="*/ 903739 h 903739"/>
              <a:gd name="connsiteX16" fmla="*/ 0 w 2088232"/>
              <a:gd name="connsiteY16" fmla="*/ 753113 h 903739"/>
              <a:gd name="connsiteX17" fmla="*/ 0 w 2088232"/>
              <a:gd name="connsiteY17" fmla="*/ 376558 h 903739"/>
              <a:gd name="connsiteX18" fmla="*/ 0 w 2088232"/>
              <a:gd name="connsiteY18" fmla="*/ 150623 h 903739"/>
              <a:gd name="connsiteX19" fmla="*/ 0 w 2088232"/>
              <a:gd name="connsiteY19" fmla="*/ 150623 h 903739"/>
              <a:gd name="connsiteX20" fmla="*/ 0 w 2088232"/>
              <a:gd name="connsiteY20" fmla="*/ 150626 h 903739"/>
              <a:gd name="connsiteX0" fmla="*/ 0 w 2088232"/>
              <a:gd name="connsiteY0" fmla="*/ 316318 h 1069431"/>
              <a:gd name="connsiteX1" fmla="*/ 150626 w 2088232"/>
              <a:gd name="connsiteY1" fmla="*/ 165692 h 1069431"/>
              <a:gd name="connsiteX2" fmla="*/ 348039 w 2088232"/>
              <a:gd name="connsiteY2" fmla="*/ 165692 h 1069431"/>
              <a:gd name="connsiteX3" fmla="*/ 607655 w 2088232"/>
              <a:gd name="connsiteY3" fmla="*/ 0 h 1069431"/>
              <a:gd name="connsiteX4" fmla="*/ 1312057 w 2088232"/>
              <a:gd name="connsiteY4" fmla="*/ 161882 h 1069431"/>
              <a:gd name="connsiteX5" fmla="*/ 1937606 w 2088232"/>
              <a:gd name="connsiteY5" fmla="*/ 165692 h 1069431"/>
              <a:gd name="connsiteX6" fmla="*/ 2088232 w 2088232"/>
              <a:gd name="connsiteY6" fmla="*/ 316318 h 1069431"/>
              <a:gd name="connsiteX7" fmla="*/ 2088232 w 2088232"/>
              <a:gd name="connsiteY7" fmla="*/ 316315 h 1069431"/>
              <a:gd name="connsiteX8" fmla="*/ 2088232 w 2088232"/>
              <a:gd name="connsiteY8" fmla="*/ 316315 h 1069431"/>
              <a:gd name="connsiteX9" fmla="*/ 2088232 w 2088232"/>
              <a:gd name="connsiteY9" fmla="*/ 542250 h 1069431"/>
              <a:gd name="connsiteX10" fmla="*/ 2088232 w 2088232"/>
              <a:gd name="connsiteY10" fmla="*/ 918805 h 1069431"/>
              <a:gd name="connsiteX11" fmla="*/ 1937606 w 2088232"/>
              <a:gd name="connsiteY11" fmla="*/ 1069431 h 1069431"/>
              <a:gd name="connsiteX12" fmla="*/ 870097 w 2088232"/>
              <a:gd name="connsiteY12" fmla="*/ 1069431 h 1069431"/>
              <a:gd name="connsiteX13" fmla="*/ 348039 w 2088232"/>
              <a:gd name="connsiteY13" fmla="*/ 1069431 h 1069431"/>
              <a:gd name="connsiteX14" fmla="*/ 348039 w 2088232"/>
              <a:gd name="connsiteY14" fmla="*/ 1069431 h 1069431"/>
              <a:gd name="connsiteX15" fmla="*/ 150626 w 2088232"/>
              <a:gd name="connsiteY15" fmla="*/ 1069431 h 1069431"/>
              <a:gd name="connsiteX16" fmla="*/ 0 w 2088232"/>
              <a:gd name="connsiteY16" fmla="*/ 918805 h 1069431"/>
              <a:gd name="connsiteX17" fmla="*/ 0 w 2088232"/>
              <a:gd name="connsiteY17" fmla="*/ 542250 h 1069431"/>
              <a:gd name="connsiteX18" fmla="*/ 0 w 2088232"/>
              <a:gd name="connsiteY18" fmla="*/ 316315 h 1069431"/>
              <a:gd name="connsiteX19" fmla="*/ 0 w 2088232"/>
              <a:gd name="connsiteY19" fmla="*/ 316315 h 1069431"/>
              <a:gd name="connsiteX20" fmla="*/ 0 w 2088232"/>
              <a:gd name="connsiteY20" fmla="*/ 316318 h 1069431"/>
              <a:gd name="connsiteX0" fmla="*/ 0 w 2088232"/>
              <a:gd name="connsiteY0" fmla="*/ 316318 h 1069431"/>
              <a:gd name="connsiteX1" fmla="*/ 150626 w 2088232"/>
              <a:gd name="connsiteY1" fmla="*/ 165692 h 1069431"/>
              <a:gd name="connsiteX2" fmla="*/ 824289 w 2088232"/>
              <a:gd name="connsiteY2" fmla="*/ 161882 h 1069431"/>
              <a:gd name="connsiteX3" fmla="*/ 607655 w 2088232"/>
              <a:gd name="connsiteY3" fmla="*/ 0 h 1069431"/>
              <a:gd name="connsiteX4" fmla="*/ 1312057 w 2088232"/>
              <a:gd name="connsiteY4" fmla="*/ 161882 h 1069431"/>
              <a:gd name="connsiteX5" fmla="*/ 1937606 w 2088232"/>
              <a:gd name="connsiteY5" fmla="*/ 165692 h 1069431"/>
              <a:gd name="connsiteX6" fmla="*/ 2088232 w 2088232"/>
              <a:gd name="connsiteY6" fmla="*/ 316318 h 1069431"/>
              <a:gd name="connsiteX7" fmla="*/ 2088232 w 2088232"/>
              <a:gd name="connsiteY7" fmla="*/ 316315 h 1069431"/>
              <a:gd name="connsiteX8" fmla="*/ 2088232 w 2088232"/>
              <a:gd name="connsiteY8" fmla="*/ 316315 h 1069431"/>
              <a:gd name="connsiteX9" fmla="*/ 2088232 w 2088232"/>
              <a:gd name="connsiteY9" fmla="*/ 542250 h 1069431"/>
              <a:gd name="connsiteX10" fmla="*/ 2088232 w 2088232"/>
              <a:gd name="connsiteY10" fmla="*/ 918805 h 1069431"/>
              <a:gd name="connsiteX11" fmla="*/ 1937606 w 2088232"/>
              <a:gd name="connsiteY11" fmla="*/ 1069431 h 1069431"/>
              <a:gd name="connsiteX12" fmla="*/ 870097 w 2088232"/>
              <a:gd name="connsiteY12" fmla="*/ 1069431 h 1069431"/>
              <a:gd name="connsiteX13" fmla="*/ 348039 w 2088232"/>
              <a:gd name="connsiteY13" fmla="*/ 1069431 h 1069431"/>
              <a:gd name="connsiteX14" fmla="*/ 348039 w 2088232"/>
              <a:gd name="connsiteY14" fmla="*/ 1069431 h 1069431"/>
              <a:gd name="connsiteX15" fmla="*/ 150626 w 2088232"/>
              <a:gd name="connsiteY15" fmla="*/ 1069431 h 1069431"/>
              <a:gd name="connsiteX16" fmla="*/ 0 w 2088232"/>
              <a:gd name="connsiteY16" fmla="*/ 918805 h 1069431"/>
              <a:gd name="connsiteX17" fmla="*/ 0 w 2088232"/>
              <a:gd name="connsiteY17" fmla="*/ 542250 h 1069431"/>
              <a:gd name="connsiteX18" fmla="*/ 0 w 2088232"/>
              <a:gd name="connsiteY18" fmla="*/ 316315 h 1069431"/>
              <a:gd name="connsiteX19" fmla="*/ 0 w 2088232"/>
              <a:gd name="connsiteY19" fmla="*/ 316315 h 1069431"/>
              <a:gd name="connsiteX20" fmla="*/ 0 w 2088232"/>
              <a:gd name="connsiteY20" fmla="*/ 316318 h 1069431"/>
              <a:gd name="connsiteX0" fmla="*/ 0 w 2088232"/>
              <a:gd name="connsiteY0" fmla="*/ 331558 h 1084671"/>
              <a:gd name="connsiteX1" fmla="*/ 150626 w 2088232"/>
              <a:gd name="connsiteY1" fmla="*/ 180932 h 1084671"/>
              <a:gd name="connsiteX2" fmla="*/ 824289 w 2088232"/>
              <a:gd name="connsiteY2" fmla="*/ 177122 h 1084671"/>
              <a:gd name="connsiteX3" fmla="*/ 1045805 w 2088232"/>
              <a:gd name="connsiteY3" fmla="*/ 0 h 1084671"/>
              <a:gd name="connsiteX4" fmla="*/ 1312057 w 2088232"/>
              <a:gd name="connsiteY4" fmla="*/ 177122 h 1084671"/>
              <a:gd name="connsiteX5" fmla="*/ 1937606 w 2088232"/>
              <a:gd name="connsiteY5" fmla="*/ 180932 h 1084671"/>
              <a:gd name="connsiteX6" fmla="*/ 2088232 w 2088232"/>
              <a:gd name="connsiteY6" fmla="*/ 331558 h 1084671"/>
              <a:gd name="connsiteX7" fmla="*/ 2088232 w 2088232"/>
              <a:gd name="connsiteY7" fmla="*/ 331555 h 1084671"/>
              <a:gd name="connsiteX8" fmla="*/ 2088232 w 2088232"/>
              <a:gd name="connsiteY8" fmla="*/ 331555 h 1084671"/>
              <a:gd name="connsiteX9" fmla="*/ 2088232 w 2088232"/>
              <a:gd name="connsiteY9" fmla="*/ 557490 h 1084671"/>
              <a:gd name="connsiteX10" fmla="*/ 2088232 w 2088232"/>
              <a:gd name="connsiteY10" fmla="*/ 934045 h 1084671"/>
              <a:gd name="connsiteX11" fmla="*/ 1937606 w 2088232"/>
              <a:gd name="connsiteY11" fmla="*/ 1084671 h 1084671"/>
              <a:gd name="connsiteX12" fmla="*/ 870097 w 2088232"/>
              <a:gd name="connsiteY12" fmla="*/ 1084671 h 1084671"/>
              <a:gd name="connsiteX13" fmla="*/ 348039 w 2088232"/>
              <a:gd name="connsiteY13" fmla="*/ 1084671 h 1084671"/>
              <a:gd name="connsiteX14" fmla="*/ 348039 w 2088232"/>
              <a:gd name="connsiteY14" fmla="*/ 1084671 h 1084671"/>
              <a:gd name="connsiteX15" fmla="*/ 150626 w 2088232"/>
              <a:gd name="connsiteY15" fmla="*/ 1084671 h 1084671"/>
              <a:gd name="connsiteX16" fmla="*/ 0 w 2088232"/>
              <a:gd name="connsiteY16" fmla="*/ 934045 h 1084671"/>
              <a:gd name="connsiteX17" fmla="*/ 0 w 2088232"/>
              <a:gd name="connsiteY17" fmla="*/ 557490 h 1084671"/>
              <a:gd name="connsiteX18" fmla="*/ 0 w 2088232"/>
              <a:gd name="connsiteY18" fmla="*/ 331555 h 1084671"/>
              <a:gd name="connsiteX19" fmla="*/ 0 w 2088232"/>
              <a:gd name="connsiteY19" fmla="*/ 331555 h 1084671"/>
              <a:gd name="connsiteX20" fmla="*/ 0 w 2088232"/>
              <a:gd name="connsiteY20" fmla="*/ 331558 h 1084671"/>
              <a:gd name="connsiteX0" fmla="*/ 0 w 2088232"/>
              <a:gd name="connsiteY0" fmla="*/ 331558 h 1084671"/>
              <a:gd name="connsiteX1" fmla="*/ 150626 w 2088232"/>
              <a:gd name="connsiteY1" fmla="*/ 180932 h 1084671"/>
              <a:gd name="connsiteX2" fmla="*/ 824289 w 2088232"/>
              <a:gd name="connsiteY2" fmla="*/ 177122 h 1084671"/>
              <a:gd name="connsiteX3" fmla="*/ 1045805 w 2088232"/>
              <a:gd name="connsiteY3" fmla="*/ 0 h 1084671"/>
              <a:gd name="connsiteX4" fmla="*/ 1209187 w 2088232"/>
              <a:gd name="connsiteY4" fmla="*/ 177122 h 1084671"/>
              <a:gd name="connsiteX5" fmla="*/ 1937606 w 2088232"/>
              <a:gd name="connsiteY5" fmla="*/ 180932 h 1084671"/>
              <a:gd name="connsiteX6" fmla="*/ 2088232 w 2088232"/>
              <a:gd name="connsiteY6" fmla="*/ 331558 h 1084671"/>
              <a:gd name="connsiteX7" fmla="*/ 2088232 w 2088232"/>
              <a:gd name="connsiteY7" fmla="*/ 331555 h 1084671"/>
              <a:gd name="connsiteX8" fmla="*/ 2088232 w 2088232"/>
              <a:gd name="connsiteY8" fmla="*/ 331555 h 1084671"/>
              <a:gd name="connsiteX9" fmla="*/ 2088232 w 2088232"/>
              <a:gd name="connsiteY9" fmla="*/ 557490 h 1084671"/>
              <a:gd name="connsiteX10" fmla="*/ 2088232 w 2088232"/>
              <a:gd name="connsiteY10" fmla="*/ 934045 h 1084671"/>
              <a:gd name="connsiteX11" fmla="*/ 1937606 w 2088232"/>
              <a:gd name="connsiteY11" fmla="*/ 1084671 h 1084671"/>
              <a:gd name="connsiteX12" fmla="*/ 870097 w 2088232"/>
              <a:gd name="connsiteY12" fmla="*/ 1084671 h 1084671"/>
              <a:gd name="connsiteX13" fmla="*/ 348039 w 2088232"/>
              <a:gd name="connsiteY13" fmla="*/ 1084671 h 1084671"/>
              <a:gd name="connsiteX14" fmla="*/ 348039 w 2088232"/>
              <a:gd name="connsiteY14" fmla="*/ 1084671 h 1084671"/>
              <a:gd name="connsiteX15" fmla="*/ 150626 w 2088232"/>
              <a:gd name="connsiteY15" fmla="*/ 1084671 h 1084671"/>
              <a:gd name="connsiteX16" fmla="*/ 0 w 2088232"/>
              <a:gd name="connsiteY16" fmla="*/ 934045 h 1084671"/>
              <a:gd name="connsiteX17" fmla="*/ 0 w 2088232"/>
              <a:gd name="connsiteY17" fmla="*/ 557490 h 1084671"/>
              <a:gd name="connsiteX18" fmla="*/ 0 w 2088232"/>
              <a:gd name="connsiteY18" fmla="*/ 331555 h 1084671"/>
              <a:gd name="connsiteX19" fmla="*/ 0 w 2088232"/>
              <a:gd name="connsiteY19" fmla="*/ 331555 h 1084671"/>
              <a:gd name="connsiteX20" fmla="*/ 0 w 2088232"/>
              <a:gd name="connsiteY20" fmla="*/ 331558 h 1084671"/>
              <a:gd name="connsiteX0" fmla="*/ 0 w 2088232"/>
              <a:gd name="connsiteY0" fmla="*/ 331558 h 1084671"/>
              <a:gd name="connsiteX1" fmla="*/ 150626 w 2088232"/>
              <a:gd name="connsiteY1" fmla="*/ 180932 h 1084671"/>
              <a:gd name="connsiteX2" fmla="*/ 824289 w 2088232"/>
              <a:gd name="connsiteY2" fmla="*/ 180932 h 1084671"/>
              <a:gd name="connsiteX3" fmla="*/ 1045805 w 2088232"/>
              <a:gd name="connsiteY3" fmla="*/ 0 h 1084671"/>
              <a:gd name="connsiteX4" fmla="*/ 1209187 w 2088232"/>
              <a:gd name="connsiteY4" fmla="*/ 177122 h 1084671"/>
              <a:gd name="connsiteX5" fmla="*/ 1937606 w 2088232"/>
              <a:gd name="connsiteY5" fmla="*/ 180932 h 1084671"/>
              <a:gd name="connsiteX6" fmla="*/ 2088232 w 2088232"/>
              <a:gd name="connsiteY6" fmla="*/ 331558 h 1084671"/>
              <a:gd name="connsiteX7" fmla="*/ 2088232 w 2088232"/>
              <a:gd name="connsiteY7" fmla="*/ 331555 h 1084671"/>
              <a:gd name="connsiteX8" fmla="*/ 2088232 w 2088232"/>
              <a:gd name="connsiteY8" fmla="*/ 331555 h 1084671"/>
              <a:gd name="connsiteX9" fmla="*/ 2088232 w 2088232"/>
              <a:gd name="connsiteY9" fmla="*/ 557490 h 1084671"/>
              <a:gd name="connsiteX10" fmla="*/ 2088232 w 2088232"/>
              <a:gd name="connsiteY10" fmla="*/ 934045 h 1084671"/>
              <a:gd name="connsiteX11" fmla="*/ 1937606 w 2088232"/>
              <a:gd name="connsiteY11" fmla="*/ 1084671 h 1084671"/>
              <a:gd name="connsiteX12" fmla="*/ 870097 w 2088232"/>
              <a:gd name="connsiteY12" fmla="*/ 1084671 h 1084671"/>
              <a:gd name="connsiteX13" fmla="*/ 348039 w 2088232"/>
              <a:gd name="connsiteY13" fmla="*/ 1084671 h 1084671"/>
              <a:gd name="connsiteX14" fmla="*/ 348039 w 2088232"/>
              <a:gd name="connsiteY14" fmla="*/ 1084671 h 1084671"/>
              <a:gd name="connsiteX15" fmla="*/ 150626 w 2088232"/>
              <a:gd name="connsiteY15" fmla="*/ 1084671 h 1084671"/>
              <a:gd name="connsiteX16" fmla="*/ 0 w 2088232"/>
              <a:gd name="connsiteY16" fmla="*/ 934045 h 1084671"/>
              <a:gd name="connsiteX17" fmla="*/ 0 w 2088232"/>
              <a:gd name="connsiteY17" fmla="*/ 557490 h 1084671"/>
              <a:gd name="connsiteX18" fmla="*/ 0 w 2088232"/>
              <a:gd name="connsiteY18" fmla="*/ 331555 h 1084671"/>
              <a:gd name="connsiteX19" fmla="*/ 0 w 2088232"/>
              <a:gd name="connsiteY19" fmla="*/ 331555 h 1084671"/>
              <a:gd name="connsiteX20" fmla="*/ 0 w 2088232"/>
              <a:gd name="connsiteY20" fmla="*/ 331558 h 1084671"/>
              <a:gd name="connsiteX0" fmla="*/ 0 w 2088232"/>
              <a:gd name="connsiteY0" fmla="*/ 331558 h 1084671"/>
              <a:gd name="connsiteX1" fmla="*/ 150626 w 2088232"/>
              <a:gd name="connsiteY1" fmla="*/ 180932 h 1084671"/>
              <a:gd name="connsiteX2" fmla="*/ 824289 w 2088232"/>
              <a:gd name="connsiteY2" fmla="*/ 180932 h 1084671"/>
              <a:gd name="connsiteX3" fmla="*/ 1011515 w 2088232"/>
              <a:gd name="connsiteY3" fmla="*/ 0 h 1084671"/>
              <a:gd name="connsiteX4" fmla="*/ 1209187 w 2088232"/>
              <a:gd name="connsiteY4" fmla="*/ 177122 h 1084671"/>
              <a:gd name="connsiteX5" fmla="*/ 1937606 w 2088232"/>
              <a:gd name="connsiteY5" fmla="*/ 180932 h 1084671"/>
              <a:gd name="connsiteX6" fmla="*/ 2088232 w 2088232"/>
              <a:gd name="connsiteY6" fmla="*/ 331558 h 1084671"/>
              <a:gd name="connsiteX7" fmla="*/ 2088232 w 2088232"/>
              <a:gd name="connsiteY7" fmla="*/ 331555 h 1084671"/>
              <a:gd name="connsiteX8" fmla="*/ 2088232 w 2088232"/>
              <a:gd name="connsiteY8" fmla="*/ 331555 h 1084671"/>
              <a:gd name="connsiteX9" fmla="*/ 2088232 w 2088232"/>
              <a:gd name="connsiteY9" fmla="*/ 557490 h 1084671"/>
              <a:gd name="connsiteX10" fmla="*/ 2088232 w 2088232"/>
              <a:gd name="connsiteY10" fmla="*/ 934045 h 1084671"/>
              <a:gd name="connsiteX11" fmla="*/ 1937606 w 2088232"/>
              <a:gd name="connsiteY11" fmla="*/ 1084671 h 1084671"/>
              <a:gd name="connsiteX12" fmla="*/ 870097 w 2088232"/>
              <a:gd name="connsiteY12" fmla="*/ 1084671 h 1084671"/>
              <a:gd name="connsiteX13" fmla="*/ 348039 w 2088232"/>
              <a:gd name="connsiteY13" fmla="*/ 1084671 h 1084671"/>
              <a:gd name="connsiteX14" fmla="*/ 348039 w 2088232"/>
              <a:gd name="connsiteY14" fmla="*/ 1084671 h 1084671"/>
              <a:gd name="connsiteX15" fmla="*/ 150626 w 2088232"/>
              <a:gd name="connsiteY15" fmla="*/ 1084671 h 1084671"/>
              <a:gd name="connsiteX16" fmla="*/ 0 w 2088232"/>
              <a:gd name="connsiteY16" fmla="*/ 934045 h 1084671"/>
              <a:gd name="connsiteX17" fmla="*/ 0 w 2088232"/>
              <a:gd name="connsiteY17" fmla="*/ 557490 h 1084671"/>
              <a:gd name="connsiteX18" fmla="*/ 0 w 2088232"/>
              <a:gd name="connsiteY18" fmla="*/ 331555 h 1084671"/>
              <a:gd name="connsiteX19" fmla="*/ 0 w 2088232"/>
              <a:gd name="connsiteY19" fmla="*/ 331555 h 1084671"/>
              <a:gd name="connsiteX20" fmla="*/ 0 w 2088232"/>
              <a:gd name="connsiteY20" fmla="*/ 331558 h 10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88232" h="1084671">
                <a:moveTo>
                  <a:pt x="0" y="331558"/>
                </a:moveTo>
                <a:cubicBezTo>
                  <a:pt x="0" y="248370"/>
                  <a:pt x="67438" y="180932"/>
                  <a:pt x="150626" y="180932"/>
                </a:cubicBezTo>
                <a:lnTo>
                  <a:pt x="824289" y="180932"/>
                </a:lnTo>
                <a:lnTo>
                  <a:pt x="1011515" y="0"/>
                </a:lnTo>
                <a:lnTo>
                  <a:pt x="1209187" y="177122"/>
                </a:lnTo>
                <a:lnTo>
                  <a:pt x="1937606" y="180932"/>
                </a:lnTo>
                <a:cubicBezTo>
                  <a:pt x="2020794" y="180932"/>
                  <a:pt x="2088232" y="248370"/>
                  <a:pt x="2088232" y="331558"/>
                </a:cubicBezTo>
                <a:lnTo>
                  <a:pt x="2088232" y="331555"/>
                </a:lnTo>
                <a:lnTo>
                  <a:pt x="2088232" y="331555"/>
                </a:lnTo>
                <a:lnTo>
                  <a:pt x="2088232" y="557490"/>
                </a:lnTo>
                <a:lnTo>
                  <a:pt x="2088232" y="934045"/>
                </a:lnTo>
                <a:cubicBezTo>
                  <a:pt x="2088232" y="1017233"/>
                  <a:pt x="2020794" y="1084671"/>
                  <a:pt x="1937606" y="1084671"/>
                </a:cubicBezTo>
                <a:lnTo>
                  <a:pt x="870097" y="1084671"/>
                </a:lnTo>
                <a:lnTo>
                  <a:pt x="348039" y="1084671"/>
                </a:lnTo>
                <a:lnTo>
                  <a:pt x="348039" y="1084671"/>
                </a:lnTo>
                <a:lnTo>
                  <a:pt x="150626" y="1084671"/>
                </a:lnTo>
                <a:cubicBezTo>
                  <a:pt x="67438" y="1084671"/>
                  <a:pt x="0" y="1017233"/>
                  <a:pt x="0" y="934045"/>
                </a:cubicBezTo>
                <a:lnTo>
                  <a:pt x="0" y="557490"/>
                </a:lnTo>
                <a:lnTo>
                  <a:pt x="0" y="331555"/>
                </a:lnTo>
                <a:lnTo>
                  <a:pt x="0" y="331555"/>
                </a:lnTo>
                <a:lnTo>
                  <a:pt x="0" y="331558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1" charset="-128"/>
              </a:rPr>
              <a:t>Migration</a:t>
            </a:r>
            <a:r>
              <a:rPr kumimoji="0" lang="en-GB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1" charset="-128"/>
              </a:rPr>
              <a:t> penalty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1" charset="-128"/>
              </a:rPr>
              <a:t>!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F7BF7D1-98CA-4065-93BE-5D6FF8444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038" y="2600325"/>
            <a:ext cx="10153650" cy="4987925"/>
          </a:xfrm>
        </p:spPr>
        <p:txBody>
          <a:bodyPr/>
          <a:lstStyle/>
          <a:p>
            <a:r>
              <a:rPr lang="en-GB" dirty="0"/>
              <a:t>Advantage 3:</a:t>
            </a:r>
          </a:p>
          <a:p>
            <a:pPr marL="0" indent="0">
              <a:buNone/>
            </a:pPr>
            <a:r>
              <a:rPr lang="en-GB" dirty="0"/>
              <a:t>	Compute resources can always be fully utilized</a:t>
            </a:r>
          </a:p>
          <a:p>
            <a:pPr marL="0" indent="0">
              <a:buNone/>
            </a:pPr>
            <a:r>
              <a:rPr lang="en-GB" sz="2400" dirty="0"/>
              <a:t>	(as opposed to heterogeneous systems)</a:t>
            </a:r>
          </a:p>
          <a:p>
            <a:pPr lvl="1"/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Rechte verbindingslijn met pijl 11"/>
          <p:cNvCxnSpPr/>
          <p:nvPr/>
        </p:nvCxnSpPr>
        <p:spPr bwMode="auto">
          <a:xfrm>
            <a:off x="2974008" y="8420832"/>
            <a:ext cx="916784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kstvak 18"/>
          <p:cNvSpPr txBox="1"/>
          <p:nvPr/>
        </p:nvSpPr>
        <p:spPr>
          <a:xfrm>
            <a:off x="12285873" y="815955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3764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288" y="3991769"/>
            <a:ext cx="10182225" cy="1770063"/>
          </a:xfrm>
        </p:spPr>
        <p:txBody>
          <a:bodyPr/>
          <a:lstStyle/>
          <a:p>
            <a:r>
              <a:rPr lang="en-GB" dirty="0"/>
              <a:t>Challenge: When to perform adaptations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to perform </a:t>
            </a:r>
            <a:r>
              <a:rPr lang="en-GB" dirty="0" smtClean="0"/>
              <a:t>adaptations</a:t>
            </a:r>
            <a:endParaRPr lang="nl-NL" dirty="0"/>
          </a:p>
        </p:txBody>
      </p:sp>
      <p:pic>
        <p:nvPicPr>
          <p:cNvPr id="5122" name="Picture 2" descr="D:\jjhoozemans\sync\WIP_Publications\JSPS - Compiler-driven phase-based scheduling\paper\compiler-driven-processor\l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97" y="2242059"/>
            <a:ext cx="9746626" cy="27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16038" y="1852464"/>
            <a:ext cx="10153650" cy="4987925"/>
          </a:xfrm>
        </p:spPr>
        <p:txBody>
          <a:bodyPr/>
          <a:lstStyle/>
          <a:p>
            <a:r>
              <a:rPr lang="en-GB" dirty="0"/>
              <a:t>Problem 1: execution phases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to perform </a:t>
            </a:r>
            <a:r>
              <a:rPr lang="en-GB" dirty="0" smtClean="0"/>
              <a:t>adaptations</a:t>
            </a:r>
            <a:endParaRPr lang="nl-NL" dirty="0"/>
          </a:p>
        </p:txBody>
      </p:sp>
      <p:pic>
        <p:nvPicPr>
          <p:cNvPr id="5122" name="Picture 2" descr="D:\jjhoozemans\sync\WIP_Publications\JSPS - Compiler-driven phase-based scheduling\paper\compiler-driven-processor\l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97" y="2242059"/>
            <a:ext cx="9746626" cy="27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fgeronde rechthoek 12"/>
          <p:cNvSpPr/>
          <p:nvPr/>
        </p:nvSpPr>
        <p:spPr bwMode="auto">
          <a:xfrm>
            <a:off x="3491880" y="4937603"/>
            <a:ext cx="2146424" cy="1604701"/>
          </a:xfrm>
          <a:prstGeom prst="roundRect">
            <a:avLst>
              <a:gd name="adj" fmla="val 854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8-issue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Afgeronde rechthoek 12"/>
          <p:cNvSpPr/>
          <p:nvPr/>
        </p:nvSpPr>
        <p:spPr bwMode="auto">
          <a:xfrm>
            <a:off x="5641568" y="4937603"/>
            <a:ext cx="4320480" cy="626040"/>
          </a:xfrm>
          <a:prstGeom prst="roundRect">
            <a:avLst>
              <a:gd name="adj" fmla="val 1029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4-issue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Smiley Face 6"/>
          <p:cNvSpPr/>
          <p:nvPr/>
        </p:nvSpPr>
        <p:spPr bwMode="auto">
          <a:xfrm>
            <a:off x="11758984" y="5179864"/>
            <a:ext cx="792088" cy="870733"/>
          </a:xfrm>
          <a:prstGeom prst="smileyFac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16038" y="1852464"/>
            <a:ext cx="10153650" cy="4987925"/>
          </a:xfrm>
        </p:spPr>
        <p:txBody>
          <a:bodyPr/>
          <a:lstStyle/>
          <a:p>
            <a:r>
              <a:rPr lang="en-GB" dirty="0"/>
              <a:t>Problem 1: execution phases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to perform </a:t>
            </a:r>
            <a:r>
              <a:rPr lang="en-GB" dirty="0" smtClean="0"/>
              <a:t>adaptations</a:t>
            </a:r>
            <a:endParaRPr lang="nl-NL" dirty="0"/>
          </a:p>
        </p:txBody>
      </p:sp>
      <p:pic>
        <p:nvPicPr>
          <p:cNvPr id="5122" name="Picture 2" descr="D:\jjhoozemans\sync\WIP_Publications\JSPS - Compiler-driven phase-based scheduling\paper\compiler-driven-processor\l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97" y="2242059"/>
            <a:ext cx="9746626" cy="27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fgeronde rechthoek 12"/>
          <p:cNvSpPr/>
          <p:nvPr/>
        </p:nvSpPr>
        <p:spPr bwMode="auto">
          <a:xfrm>
            <a:off x="3491880" y="4937603"/>
            <a:ext cx="2146424" cy="1604701"/>
          </a:xfrm>
          <a:prstGeom prst="roundRect">
            <a:avLst>
              <a:gd name="adj" fmla="val 854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8-issue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Afgeronde rechthoek 12"/>
          <p:cNvSpPr/>
          <p:nvPr/>
        </p:nvSpPr>
        <p:spPr bwMode="auto">
          <a:xfrm>
            <a:off x="5641568" y="4937603"/>
            <a:ext cx="4320480" cy="626040"/>
          </a:xfrm>
          <a:prstGeom prst="roundRect">
            <a:avLst>
              <a:gd name="adj" fmla="val 1029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4-issue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Afgeronde rechthoek 12"/>
          <p:cNvSpPr/>
          <p:nvPr/>
        </p:nvSpPr>
        <p:spPr bwMode="auto">
          <a:xfrm>
            <a:off x="5638304" y="6944507"/>
            <a:ext cx="4320480" cy="1604701"/>
          </a:xfrm>
          <a:prstGeom prst="roundRect">
            <a:avLst>
              <a:gd name="adj" fmla="val 854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8-issue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Afgeronde rechthoek 12"/>
          <p:cNvSpPr/>
          <p:nvPr/>
        </p:nvSpPr>
        <p:spPr bwMode="auto">
          <a:xfrm>
            <a:off x="3491880" y="6967582"/>
            <a:ext cx="2146424" cy="626040"/>
          </a:xfrm>
          <a:prstGeom prst="roundRect">
            <a:avLst>
              <a:gd name="adj" fmla="val 1029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4-issue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317824" y="6749008"/>
            <a:ext cx="113772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miley Face 6"/>
          <p:cNvSpPr/>
          <p:nvPr/>
        </p:nvSpPr>
        <p:spPr bwMode="auto">
          <a:xfrm>
            <a:off x="11758984" y="5179864"/>
            <a:ext cx="792088" cy="870733"/>
          </a:xfrm>
          <a:prstGeom prst="smileyFac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Smiley Face 12"/>
          <p:cNvSpPr/>
          <p:nvPr/>
        </p:nvSpPr>
        <p:spPr bwMode="auto">
          <a:xfrm>
            <a:off x="11758984" y="7334689"/>
            <a:ext cx="792088" cy="87073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16038" y="1852464"/>
            <a:ext cx="10153650" cy="4987925"/>
          </a:xfrm>
        </p:spPr>
        <p:txBody>
          <a:bodyPr/>
          <a:lstStyle/>
          <a:p>
            <a:r>
              <a:rPr lang="en-GB" dirty="0"/>
              <a:t>Problem 1: execution phases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to perform </a:t>
            </a:r>
            <a:r>
              <a:rPr lang="en-GB" dirty="0" smtClean="0"/>
              <a:t>adaptations</a:t>
            </a:r>
            <a:endParaRPr lang="nl-NL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4702200" y="3148608"/>
            <a:ext cx="360040" cy="936104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878" y="4588768"/>
            <a:ext cx="79208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task must always be executed in the same configuration</a:t>
            </a:r>
          </a:p>
          <a:p>
            <a:endParaRPr lang="en-GB" dirty="0"/>
          </a:p>
          <a:p>
            <a:r>
              <a:rPr lang="en-GB" sz="2800" dirty="0"/>
              <a:t>(otherwise, the WCET may not be valid)</a:t>
            </a:r>
            <a:endParaRPr lang="nl-NL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16038" y="1852464"/>
            <a:ext cx="10153650" cy="4987925"/>
          </a:xfrm>
        </p:spPr>
        <p:txBody>
          <a:bodyPr/>
          <a:lstStyle/>
          <a:p>
            <a:r>
              <a:rPr lang="en-GB" dirty="0"/>
              <a:t>Problem 1: execution phases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Observation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92" y="1564432"/>
            <a:ext cx="3840426" cy="28803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46" y="1204392"/>
            <a:ext cx="3756554" cy="464143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06256" y="281411"/>
            <a:ext cx="2150639" cy="77764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nl-NL" dirty="0"/>
              <a:t>Past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950672" y="268288"/>
            <a:ext cx="3379575" cy="77764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nl-NL" dirty="0" err="1"/>
              <a:t>Future</a:t>
            </a:r>
            <a:endParaRPr lang="nl-NL" dirty="0"/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1029792" y="5524872"/>
            <a:ext cx="8593369" cy="223224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Embedded workloads becoming increasingly </a:t>
            </a:r>
            <a:r>
              <a:rPr lang="en-GB" i="1" dirty="0">
                <a:solidFill>
                  <a:srgbClr val="FF0000"/>
                </a:solidFill>
              </a:rPr>
              <a:t>d</a:t>
            </a:r>
            <a:r>
              <a:rPr lang="en-GB" i="1" dirty="0" smtClean="0">
                <a:solidFill>
                  <a:srgbClr val="FF0000"/>
                </a:solidFill>
              </a:rPr>
              <a:t>ynamic</a:t>
            </a:r>
            <a:endParaRPr lang="en-GB" i="1" dirty="0">
              <a:solidFill>
                <a:srgbClr val="FF0000"/>
              </a:solidFill>
            </a:endParaRPr>
          </a:p>
          <a:p>
            <a:r>
              <a:rPr lang="en-GB" dirty="0"/>
              <a:t>Intensity (</a:t>
            </a:r>
            <a:r>
              <a:rPr lang="en-GB" dirty="0" err="1" smtClean="0"/>
              <a:t>nr</a:t>
            </a:r>
            <a:r>
              <a:rPr lang="en-GB" dirty="0"/>
              <a:t>.</a:t>
            </a:r>
            <a:r>
              <a:rPr lang="en-GB" dirty="0" smtClean="0"/>
              <a:t> </a:t>
            </a:r>
            <a:r>
              <a:rPr lang="en-GB" dirty="0"/>
              <a:t>of tasks)</a:t>
            </a:r>
          </a:p>
          <a:p>
            <a:r>
              <a:rPr lang="en-GB" dirty="0"/>
              <a:t>Characteristics (amount, type of parallelism)</a:t>
            </a:r>
          </a:p>
          <a:p>
            <a:r>
              <a:rPr lang="en-GB" dirty="0"/>
              <a:t>Requirements (criticality)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to perform </a:t>
            </a:r>
            <a:r>
              <a:rPr lang="en-GB" dirty="0" smtClean="0"/>
              <a:t>adaptations</a:t>
            </a:r>
            <a:endParaRPr lang="nl-NL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4702200" y="3148608"/>
            <a:ext cx="360040" cy="936104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878" y="4588768"/>
            <a:ext cx="79208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task must always be executed in the same configuration</a:t>
            </a:r>
          </a:p>
          <a:p>
            <a:endParaRPr lang="en-GB" dirty="0"/>
          </a:p>
          <a:p>
            <a:r>
              <a:rPr lang="en-GB" sz="2800" dirty="0"/>
              <a:t>(otherwise, the WCET may not be valid)</a:t>
            </a:r>
            <a:endParaRPr lang="nl-NL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16038" y="1852464"/>
            <a:ext cx="10153650" cy="4987925"/>
          </a:xfrm>
        </p:spPr>
        <p:txBody>
          <a:bodyPr/>
          <a:lstStyle/>
          <a:p>
            <a:r>
              <a:rPr lang="en-GB" dirty="0"/>
              <a:t>Problem 1: execution phases</a:t>
            </a:r>
            <a:endParaRPr lang="nl-NL" dirty="0"/>
          </a:p>
        </p:txBody>
      </p:sp>
      <p:pic>
        <p:nvPicPr>
          <p:cNvPr id="6" name="Picture 2" descr="D:\jjhoozemans\sync\conferenties\RTCSA 2017\RTCSA2017 - Improving schedulability using dynamic reconfigurability\task_wcets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15"/>
          <a:stretch/>
        </p:blipFill>
        <p:spPr bwMode="auto">
          <a:xfrm>
            <a:off x="7006456" y="1308314"/>
            <a:ext cx="5752753" cy="32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to perform </a:t>
            </a:r>
            <a:r>
              <a:rPr lang="en-GB" dirty="0" smtClean="0"/>
              <a:t>adaptations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1852464"/>
            <a:ext cx="10153650" cy="4987925"/>
          </a:xfrm>
        </p:spPr>
        <p:txBody>
          <a:bodyPr/>
          <a:lstStyle/>
          <a:p>
            <a:r>
              <a:rPr lang="en-GB" dirty="0"/>
              <a:t>Problem 2: different periods</a:t>
            </a:r>
            <a:endParaRPr lang="nl-NL" dirty="0"/>
          </a:p>
        </p:txBody>
      </p:sp>
      <p:pic>
        <p:nvPicPr>
          <p:cNvPr id="6146" name="Picture 2" descr="D:\jjhoozemans\sync\conferenties\RTCSA 2017\RTCSA2017 - Improving schedulability using dynamic reconfigurability\rounds_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78" y="2428528"/>
            <a:ext cx="10248445" cy="58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to perform </a:t>
            </a:r>
            <a:r>
              <a:rPr lang="en-GB" dirty="0" smtClean="0"/>
              <a:t>adaptations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8518624" y="124272"/>
            <a:ext cx="10801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16038" y="1852464"/>
            <a:ext cx="101536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6225" indent="-276225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819150" indent="-269875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360488" indent="-269875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23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901825" indent="-269875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444750" indent="-269875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3095366" indent="-270929" algn="l" rtl="0" eaLnBrk="0" fontAlgn="base" hangingPunct="0">
              <a:lnSpc>
                <a:spcPts val="3556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6pPr>
            <a:lvl7pPr marL="3745596" indent="-270929" algn="l" rtl="0" eaLnBrk="0" fontAlgn="base" hangingPunct="0">
              <a:lnSpc>
                <a:spcPts val="3556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7pPr>
            <a:lvl8pPr marL="4395825" indent="-270929" algn="l" rtl="0" eaLnBrk="0" fontAlgn="base" hangingPunct="0">
              <a:lnSpc>
                <a:spcPts val="3556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8pPr>
            <a:lvl9pPr marL="5046055" indent="-270929" algn="l" rtl="0" eaLnBrk="0" fontAlgn="base" hangingPunct="0">
              <a:lnSpc>
                <a:spcPts val="3556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smtClean="0"/>
              <a:t>Problem 2: different periods</a:t>
            </a:r>
            <a:endParaRPr lang="nl-NL" kern="0" dirty="0"/>
          </a:p>
        </p:txBody>
      </p:sp>
      <p:pic>
        <p:nvPicPr>
          <p:cNvPr id="8" name="Picture 2" descr="D:\jjhoozemans\sync\conferenties\RTCSA 2017\RTCSA2017 - Improving schedulability using dynamic reconfigurability\rounds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78" y="2428528"/>
            <a:ext cx="10248445" cy="58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1852464"/>
            <a:ext cx="10153650" cy="4987925"/>
          </a:xfrm>
        </p:spPr>
        <p:txBody>
          <a:bodyPr/>
          <a:lstStyle/>
          <a:p>
            <a:r>
              <a:rPr lang="en-GB" dirty="0"/>
              <a:t>Solution: divide execution into ‘rounds’ of fixed length</a:t>
            </a:r>
            <a:endParaRPr lang="nl-NL" dirty="0"/>
          </a:p>
        </p:txBody>
      </p:sp>
      <p:pic>
        <p:nvPicPr>
          <p:cNvPr id="7170" name="Picture 2" descr="D:\jjhoozemans\sync\conferenties\RTCSA 2017\RTCSA2017 - Improving schedulability using dynamic reconfigurability\rounds_spread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44" y="3427666"/>
            <a:ext cx="10225136" cy="524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1: Measure WCETs </a:t>
            </a:r>
          </a:p>
          <a:p>
            <a:pPr marL="0" indent="0">
              <a:buNone/>
            </a:pPr>
            <a:r>
              <a:rPr lang="en-GB" dirty="0"/>
              <a:t>  for each configuration</a:t>
            </a:r>
            <a:endParaRPr lang="nl-NL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1770063"/>
          </a:xfrm>
        </p:spPr>
        <p:txBody>
          <a:bodyPr/>
          <a:lstStyle/>
          <a:p>
            <a:r>
              <a:rPr lang="en-GB" dirty="0"/>
              <a:t>Approach</a:t>
            </a:r>
            <a:endParaRPr lang="nl-NL" dirty="0"/>
          </a:p>
        </p:txBody>
      </p:sp>
      <p:pic>
        <p:nvPicPr>
          <p:cNvPr id="1027" name="Picture 3" descr="D:\jjhoozemans\sync\conferenties\RTCSA 2017\RTCSA2017 - Improving schedulability using dynamic reconfigurability\WCE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" b="1525"/>
          <a:stretch/>
        </p:blipFill>
        <p:spPr bwMode="auto">
          <a:xfrm>
            <a:off x="5452113" y="262456"/>
            <a:ext cx="7364412" cy="843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1: Measure WCETs </a:t>
            </a:r>
          </a:p>
          <a:p>
            <a:pPr marL="0" indent="0">
              <a:buNone/>
            </a:pPr>
            <a:r>
              <a:rPr lang="en-GB" dirty="0"/>
              <a:t>  for each configuration</a:t>
            </a:r>
            <a:endParaRPr lang="nl-NL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1770063"/>
          </a:xfrm>
        </p:spPr>
        <p:txBody>
          <a:bodyPr/>
          <a:lstStyle/>
          <a:p>
            <a:r>
              <a:rPr lang="en-GB" dirty="0"/>
              <a:t>Approach</a:t>
            </a:r>
            <a:endParaRPr lang="nl-NL" dirty="0"/>
          </a:p>
        </p:txBody>
      </p:sp>
      <p:pic>
        <p:nvPicPr>
          <p:cNvPr id="1027" name="Picture 3" descr="D:\jjhoozemans\sync\conferenties\RTCSA 2017\RTCSA2017 - Improving schedulability using dynamic reconfigurability\WCE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" b="1525"/>
          <a:stretch/>
        </p:blipFill>
        <p:spPr bwMode="auto">
          <a:xfrm>
            <a:off x="5452113" y="262456"/>
            <a:ext cx="7364412" cy="843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854328" y="8319329"/>
            <a:ext cx="6624736" cy="36004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21951" y="5956920"/>
            <a:ext cx="6624736" cy="360040"/>
          </a:xfrm>
          <a:prstGeom prst="rect">
            <a:avLst/>
          </a:prstGeom>
          <a:noFill/>
          <a:ln w="57150" cap="flat" cmpd="sng" algn="ctr">
            <a:solidFill>
              <a:schemeClr val="accent6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6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2: calculate utilizations (for each configuration)</a:t>
            </a:r>
            <a:endParaRPr lang="nl-NL" dirty="0"/>
          </a:p>
        </p:txBody>
      </p:sp>
      <p:pic>
        <p:nvPicPr>
          <p:cNvPr id="1026" name="Picture 2" descr="D:\jjhoozemans\sync\conferenties\RTCSA 2017\RTCSA2017 - Improving schedulability using dynamic reconfigurability\rounds_color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6"/>
          <a:stretch/>
        </p:blipFill>
        <p:spPr bwMode="auto">
          <a:xfrm>
            <a:off x="237704" y="4444752"/>
            <a:ext cx="9300986" cy="35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58984" y="4662517"/>
            <a:ext cx="146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80%</a:t>
            </a:r>
            <a:endParaRPr lang="nl-NL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382720" y="5454605"/>
            <a:ext cx="146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30%</a:t>
            </a:r>
            <a:endParaRPr lang="nl-NL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382720" y="6244258"/>
            <a:ext cx="146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30%</a:t>
            </a:r>
            <a:endParaRPr lang="nl-NL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625569" y="6966772"/>
            <a:ext cx="146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70%</a:t>
            </a:r>
            <a:endParaRPr lang="nl-N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166696" y="307660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Issue width:</a:t>
            </a:r>
          </a:p>
          <a:p>
            <a:r>
              <a:rPr lang="en-GB" sz="3600" dirty="0"/>
              <a:t>2       4       8</a:t>
            </a:r>
            <a:endParaRPr lang="nl-NL" sz="3600" dirty="0"/>
          </a:p>
        </p:txBody>
      </p:sp>
      <p:cxnSp>
        <p:nvCxnSpPr>
          <p:cNvPr id="10" name="Straight Connector 9"/>
          <p:cNvCxnSpPr>
            <a:endCxn id="5" idx="3"/>
          </p:cNvCxnSpPr>
          <p:nvPr/>
        </p:nvCxnSpPr>
        <p:spPr bwMode="auto">
          <a:xfrm>
            <a:off x="9468583" y="3676764"/>
            <a:ext cx="4018593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767538" y="3695929"/>
            <a:ext cx="0" cy="39171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1961153" y="3676765"/>
            <a:ext cx="0" cy="39363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468583" y="4300736"/>
            <a:ext cx="40185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468583" y="3686347"/>
            <a:ext cx="0" cy="39363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0625569" y="4662517"/>
            <a:ext cx="146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100%</a:t>
            </a:r>
            <a:endParaRPr lang="nl-NL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9382720" y="4662517"/>
            <a:ext cx="146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125%</a:t>
            </a:r>
            <a:endParaRPr lang="nl-NL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0625569" y="5426387"/>
            <a:ext cx="146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20%</a:t>
            </a:r>
            <a:endParaRPr lang="nl-NL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11758984" y="5426387"/>
            <a:ext cx="146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15%</a:t>
            </a:r>
            <a:endParaRPr lang="nl-NL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10625569" y="6245717"/>
            <a:ext cx="146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25%</a:t>
            </a:r>
            <a:endParaRPr lang="nl-NL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11758984" y="6245717"/>
            <a:ext cx="146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25%</a:t>
            </a:r>
            <a:endParaRPr lang="nl-NL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9382720" y="6966771"/>
            <a:ext cx="146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110%</a:t>
            </a:r>
            <a:endParaRPr lang="nl-NL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11758984" y="6966772"/>
            <a:ext cx="146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60%</a:t>
            </a:r>
            <a:endParaRPr lang="nl-NL" sz="36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9468583" y="7613103"/>
            <a:ext cx="4018593" cy="95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1770063"/>
          </a:xfrm>
        </p:spPr>
        <p:txBody>
          <a:bodyPr/>
          <a:lstStyle/>
          <a:p>
            <a:r>
              <a:rPr lang="en-GB" dirty="0"/>
              <a:t>Approach</a:t>
            </a:r>
            <a:endParaRPr lang="nl-NL" dirty="0"/>
          </a:p>
        </p:txBody>
      </p:sp>
      <p:sp>
        <p:nvSpPr>
          <p:cNvPr id="33" name="TextBox 32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925" y="7325072"/>
            <a:ext cx="10153650" cy="1584176"/>
          </a:xfrm>
        </p:spPr>
        <p:txBody>
          <a:bodyPr/>
          <a:lstStyle/>
          <a:p>
            <a:r>
              <a:rPr lang="en-GB" dirty="0"/>
              <a:t>3: Choose a round length,</a:t>
            </a:r>
          </a:p>
          <a:p>
            <a:pPr marL="0" indent="0">
              <a:buNone/>
            </a:pPr>
            <a:r>
              <a:rPr lang="en-GB" dirty="0"/>
              <a:t>   calculate resource utilization (issue slots, time)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1770063"/>
          </a:xfrm>
        </p:spPr>
        <p:txBody>
          <a:bodyPr/>
          <a:lstStyle/>
          <a:p>
            <a:r>
              <a:rPr lang="en-GB" dirty="0"/>
              <a:t>Approach</a:t>
            </a:r>
            <a:endParaRPr lang="nl-NL" dirty="0"/>
          </a:p>
        </p:txBody>
      </p:sp>
      <p:pic>
        <p:nvPicPr>
          <p:cNvPr id="2050" name="Picture 2" descr="D:\jjhoozemans\sync\conferenties\RTCSA 2017\RTCSA2017 - Improving schedulability using dynamic reconfigurability\schedulings_jeroen_split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3"/>
          <a:stretch/>
        </p:blipFill>
        <p:spPr bwMode="auto">
          <a:xfrm>
            <a:off x="6646416" y="124272"/>
            <a:ext cx="4693731" cy="76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925" y="7325072"/>
            <a:ext cx="10153650" cy="1584176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4: Fit </a:t>
            </a:r>
            <a:r>
              <a:rPr lang="en-GB" dirty="0" smtClean="0"/>
              <a:t>shapes into the area representing available resources</a:t>
            </a:r>
          </a:p>
          <a:p>
            <a:pPr lvl="1"/>
            <a:r>
              <a:rPr lang="en-GB" dirty="0" smtClean="0"/>
              <a:t>Time, issue slots (</a:t>
            </a:r>
            <a:r>
              <a:rPr lang="en-GB" dirty="0" err="1" smtClean="0"/>
              <a:t>datapaths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1770063"/>
          </a:xfrm>
        </p:spPr>
        <p:txBody>
          <a:bodyPr/>
          <a:lstStyle/>
          <a:p>
            <a:r>
              <a:rPr lang="en-GB" dirty="0"/>
              <a:t>Approach</a:t>
            </a:r>
            <a:endParaRPr lang="nl-NL" dirty="0"/>
          </a:p>
        </p:txBody>
      </p:sp>
      <p:pic>
        <p:nvPicPr>
          <p:cNvPr id="2050" name="Picture 2" descr="D:\jjhoozemans\sync\conferenties\RTCSA 2017\RTCSA2017 - Improving schedulability using dynamic reconfigurability\schedulings_jeroen_split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3"/>
          <a:stretch/>
        </p:blipFill>
        <p:spPr bwMode="auto">
          <a:xfrm>
            <a:off x="6646416" y="124272"/>
            <a:ext cx="4693731" cy="76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jjhoozemans\sync\conferenties\RTCSA 2017\RTCSA2017 - Improving schedulability using dynamic reconfigurability\schedulings_jeroen_split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3" r="-2134" b="88250"/>
          <a:stretch/>
        </p:blipFill>
        <p:spPr bwMode="auto">
          <a:xfrm>
            <a:off x="1275776" y="4228728"/>
            <a:ext cx="3819603" cy="14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1770063"/>
          </a:xfrm>
        </p:spPr>
        <p:txBody>
          <a:bodyPr/>
          <a:lstStyle/>
          <a:p>
            <a:r>
              <a:rPr lang="en-GB" dirty="0"/>
              <a:t>Approach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96C7B043-D418-4FAF-9F31-04BEB238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6" y="186815"/>
            <a:ext cx="12652078" cy="93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Realization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/>
              <a:t>Dynamic workloads call for dynamic computing platforms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7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1770063"/>
          </a:xfrm>
        </p:spPr>
        <p:txBody>
          <a:bodyPr/>
          <a:lstStyle/>
          <a:p>
            <a:r>
              <a:rPr lang="en-GB" dirty="0"/>
              <a:t>Approach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96C7B043-D418-4FAF-9F31-04BEB238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5" y="195338"/>
            <a:ext cx="12660620" cy="93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- </a:t>
            </a:r>
            <a:r>
              <a:rPr lang="en-GB" dirty="0" err="1"/>
              <a:t>Schedulability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fgeronde rechthoek 12"/>
          <p:cNvSpPr/>
          <p:nvPr/>
        </p:nvSpPr>
        <p:spPr bwMode="auto">
          <a:xfrm>
            <a:off x="489732" y="3724672"/>
            <a:ext cx="1800200" cy="3209403"/>
          </a:xfrm>
          <a:prstGeom prst="roundRect">
            <a:avLst>
              <a:gd name="adj" fmla="val 8540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8-issue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Afgeronde rechthoek 12"/>
          <p:cNvSpPr/>
          <p:nvPr/>
        </p:nvSpPr>
        <p:spPr bwMode="auto">
          <a:xfrm>
            <a:off x="10678864" y="3724672"/>
            <a:ext cx="1728192" cy="1529675"/>
          </a:xfrm>
          <a:prstGeom prst="roundRect">
            <a:avLst>
              <a:gd name="adj" fmla="val 1029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4-issue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Afgeronde rechthoek 4"/>
          <p:cNvSpPr/>
          <p:nvPr/>
        </p:nvSpPr>
        <p:spPr bwMode="auto">
          <a:xfrm>
            <a:off x="10678864" y="6221844"/>
            <a:ext cx="1728192" cy="705151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2-issue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fgeronde rechthoek 4"/>
          <p:cNvSpPr/>
          <p:nvPr/>
        </p:nvSpPr>
        <p:spPr bwMode="auto">
          <a:xfrm>
            <a:off x="10678864" y="5382849"/>
            <a:ext cx="1728192" cy="70515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2-issue 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727" y="7128432"/>
            <a:ext cx="2612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Heterogeneous Multicore </a:t>
            </a:r>
            <a:endParaRPr lang="en-GB" sz="2400" dirty="0" smtClean="0"/>
          </a:p>
          <a:p>
            <a:r>
              <a:rPr lang="en-GB" sz="2400" dirty="0" smtClean="0"/>
              <a:t>(</a:t>
            </a:r>
            <a:r>
              <a:rPr lang="en-GB" sz="2400" dirty="0"/>
              <a:t>1x 4-issue, </a:t>
            </a:r>
            <a:endParaRPr lang="en-GB" sz="2400" dirty="0" smtClean="0"/>
          </a:p>
          <a:p>
            <a:r>
              <a:rPr lang="en-GB" sz="2400" dirty="0" smtClean="0"/>
              <a:t>2x </a:t>
            </a:r>
            <a:r>
              <a:rPr lang="en-GB" sz="2400" dirty="0"/>
              <a:t>2-issue)</a:t>
            </a:r>
          </a:p>
          <a:p>
            <a:endParaRPr lang="nl-N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7704" y="7274053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Single core </a:t>
            </a:r>
            <a:endParaRPr lang="en-GB" sz="2400" dirty="0" smtClean="0"/>
          </a:p>
          <a:p>
            <a:r>
              <a:rPr lang="en-GB" sz="2400" dirty="0" smtClean="0"/>
              <a:t>(</a:t>
            </a:r>
            <a:r>
              <a:rPr lang="en-GB" sz="2400" dirty="0"/>
              <a:t>1x 8-issue)</a:t>
            </a:r>
          </a:p>
          <a:p>
            <a:endParaRPr lang="nl-NL" sz="2400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316038" y="1852464"/>
            <a:ext cx="10153650" cy="4987925"/>
          </a:xfrm>
        </p:spPr>
        <p:txBody>
          <a:bodyPr/>
          <a:lstStyle/>
          <a:p>
            <a:r>
              <a:rPr lang="en-GB" dirty="0" smtClean="0"/>
              <a:t>Comparing platforms</a:t>
            </a:r>
          </a:p>
          <a:p>
            <a:r>
              <a:rPr lang="en-GB" dirty="0" smtClean="0"/>
              <a:t>Equal computational resources (8 </a:t>
            </a:r>
            <a:r>
              <a:rPr lang="en-GB" dirty="0" err="1" smtClean="0"/>
              <a:t>datapaths</a:t>
            </a:r>
            <a:r>
              <a:rPr lang="en-GB" dirty="0" smtClean="0"/>
              <a:t>)</a:t>
            </a:r>
            <a:endParaRPr lang="nl-NL" dirty="0"/>
          </a:p>
        </p:txBody>
      </p:sp>
      <p:sp>
        <p:nvSpPr>
          <p:cNvPr id="27" name="Afgeronde rechthoek 12"/>
          <p:cNvSpPr/>
          <p:nvPr/>
        </p:nvSpPr>
        <p:spPr bwMode="auto">
          <a:xfrm>
            <a:off x="3982120" y="3724672"/>
            <a:ext cx="1728192" cy="1529675"/>
          </a:xfrm>
          <a:prstGeom prst="roundRect">
            <a:avLst>
              <a:gd name="adj" fmla="val 1029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4-issue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9983" y="7128432"/>
            <a:ext cx="2612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Homogeneous Multicore</a:t>
            </a:r>
          </a:p>
          <a:p>
            <a:r>
              <a:rPr lang="en-GB" sz="2400" dirty="0" smtClean="0"/>
              <a:t>(2x 4-issue)</a:t>
            </a:r>
            <a:endParaRPr lang="en-GB" sz="2400" dirty="0"/>
          </a:p>
          <a:p>
            <a:endParaRPr lang="nl-NL" sz="2400" dirty="0"/>
          </a:p>
        </p:txBody>
      </p:sp>
      <p:sp>
        <p:nvSpPr>
          <p:cNvPr id="29" name="Afgeronde rechthoek 12"/>
          <p:cNvSpPr/>
          <p:nvPr/>
        </p:nvSpPr>
        <p:spPr bwMode="auto">
          <a:xfrm>
            <a:off x="3982120" y="5409281"/>
            <a:ext cx="1728192" cy="1529675"/>
          </a:xfrm>
          <a:prstGeom prst="roundRect">
            <a:avLst>
              <a:gd name="adj" fmla="val 1029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4-issue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Afgeronde rechthoek 4"/>
          <p:cNvSpPr/>
          <p:nvPr/>
        </p:nvSpPr>
        <p:spPr bwMode="auto">
          <a:xfrm>
            <a:off x="7366496" y="6209366"/>
            <a:ext cx="1728192" cy="705151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2-issue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Afgeronde rechthoek 4"/>
          <p:cNvSpPr/>
          <p:nvPr/>
        </p:nvSpPr>
        <p:spPr bwMode="auto">
          <a:xfrm>
            <a:off x="7366496" y="4547522"/>
            <a:ext cx="1728192" cy="70515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2-issue </a:t>
            </a:r>
            <a:endParaRPr kumimoji="0" lang="nl-NL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Afgeronde rechthoek 4"/>
          <p:cNvSpPr/>
          <p:nvPr/>
        </p:nvSpPr>
        <p:spPr bwMode="auto">
          <a:xfrm>
            <a:off x="7366496" y="5382850"/>
            <a:ext cx="1728192" cy="705151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l-NL" sz="24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2-issue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Afgeronde rechthoek 12"/>
          <p:cNvSpPr/>
          <p:nvPr/>
        </p:nvSpPr>
        <p:spPr bwMode="auto">
          <a:xfrm>
            <a:off x="7366496" y="3724672"/>
            <a:ext cx="1728192" cy="694348"/>
          </a:xfrm>
          <a:prstGeom prst="roundRect">
            <a:avLst>
              <a:gd name="adj" fmla="val 1029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2-issue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2460" y="7089387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Homogeneous Multicore </a:t>
            </a:r>
            <a:endParaRPr lang="en-GB" sz="2400" dirty="0" smtClean="0"/>
          </a:p>
          <a:p>
            <a:r>
              <a:rPr lang="en-GB" sz="2400" dirty="0" smtClean="0"/>
              <a:t>(</a:t>
            </a:r>
            <a:r>
              <a:rPr lang="en-GB" sz="2400" dirty="0"/>
              <a:t>4x 2-issue)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391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- </a:t>
            </a:r>
            <a:r>
              <a:rPr lang="en-GB" dirty="0" err="1"/>
              <a:t>Schedulability</a:t>
            </a:r>
            <a:endParaRPr lang="nl-NL" dirty="0"/>
          </a:p>
        </p:txBody>
      </p:sp>
      <p:pic>
        <p:nvPicPr>
          <p:cNvPr id="9218" name="Picture 2" descr="D:\jjhoozemans\sync\conferenties\RTCSA 2017\RTCSA2017 - Improving schedulability using dynamic reconfigurability\results\schedulings_3_norm_newnam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19" y="2788568"/>
            <a:ext cx="9272587" cy="46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16038" y="1852464"/>
            <a:ext cx="10153650" cy="4987925"/>
          </a:xfrm>
        </p:spPr>
        <p:txBody>
          <a:bodyPr/>
          <a:lstStyle/>
          <a:p>
            <a:r>
              <a:rPr lang="en-GB" dirty="0" err="1" smtClean="0"/>
              <a:t>nTasks</a:t>
            </a:r>
            <a:r>
              <a:rPr lang="en-GB" dirty="0" smtClean="0"/>
              <a:t> = 4</a:t>
            </a:r>
            <a:endParaRPr lang="nl-NL" dirty="0"/>
          </a:p>
        </p:txBody>
      </p:sp>
      <p:sp>
        <p:nvSpPr>
          <p:cNvPr id="7" name="Tekstvak 3">
            <a:extLst>
              <a:ext uri="{FF2B5EF4-FFF2-40B4-BE49-F238E27FC236}">
                <a16:creationId xmlns="" xmlns:a16="http://schemas.microsoft.com/office/drawing/2014/main" id="{D37E8C04-519E-41B4-AB28-3BC783CE96C8}"/>
              </a:ext>
            </a:extLst>
          </p:cNvPr>
          <p:cNvSpPr txBox="1"/>
          <p:nvPr/>
        </p:nvSpPr>
        <p:spPr>
          <a:xfrm>
            <a:off x="3910112" y="780272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Total </a:t>
            </a:r>
            <a:r>
              <a:rPr lang="nl-NL" sz="3200" dirty="0" err="1" smtClean="0"/>
              <a:t>Utilization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- </a:t>
            </a:r>
            <a:r>
              <a:rPr lang="en-GB" dirty="0" err="1"/>
              <a:t>Schedulability</a:t>
            </a:r>
            <a:endParaRPr lang="nl-NL" dirty="0"/>
          </a:p>
        </p:txBody>
      </p:sp>
      <p:pic>
        <p:nvPicPr>
          <p:cNvPr id="9218" name="Picture 2" descr="D:\jjhoozemans\sync\conferenties\RTCSA 2017\RTCSA2017 - Improving schedulability using dynamic reconfigurability\results\schedulings_3_norm_newnam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19" y="2788568"/>
            <a:ext cx="9272587" cy="46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D37E8C04-519E-41B4-AB28-3BC783CE96C8}"/>
              </a:ext>
            </a:extLst>
          </p:cNvPr>
          <p:cNvSpPr txBox="1"/>
          <p:nvPr/>
        </p:nvSpPr>
        <p:spPr>
          <a:xfrm>
            <a:off x="3910112" y="780272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Total </a:t>
            </a:r>
            <a:r>
              <a:rPr lang="nl-NL" sz="3200" dirty="0" err="1" smtClean="0"/>
              <a:t>Utilization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110912" y="4948808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15%</a:t>
            </a:r>
            <a:endParaRPr lang="nl-NL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16038" y="1852464"/>
            <a:ext cx="10153650" cy="4987925"/>
          </a:xfrm>
        </p:spPr>
        <p:txBody>
          <a:bodyPr/>
          <a:lstStyle/>
          <a:p>
            <a:r>
              <a:rPr lang="en-GB" dirty="0" err="1" smtClean="0"/>
              <a:t>nTasks</a:t>
            </a:r>
            <a:r>
              <a:rPr lang="en-GB" dirty="0" smtClean="0"/>
              <a:t> = 4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9958784" y="5126161"/>
            <a:ext cx="360040" cy="21989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7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- </a:t>
            </a:r>
            <a:r>
              <a:rPr lang="en-GB" dirty="0" err="1"/>
              <a:t>Schedulability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1852464"/>
            <a:ext cx="10153650" cy="4987925"/>
          </a:xfrm>
        </p:spPr>
        <p:txBody>
          <a:bodyPr/>
          <a:lstStyle/>
          <a:p>
            <a:r>
              <a:rPr lang="en-GB" dirty="0" smtClean="0"/>
              <a:t>Advantage increases with higher</a:t>
            </a:r>
          </a:p>
          <a:p>
            <a:pPr marL="0" indent="0">
              <a:buNone/>
            </a:pPr>
            <a:r>
              <a:rPr lang="en-GB" dirty="0" smtClean="0"/>
              <a:t>   utilization</a:t>
            </a:r>
            <a:endParaRPr lang="nl-NL" dirty="0"/>
          </a:p>
        </p:txBody>
      </p:sp>
      <p:pic>
        <p:nvPicPr>
          <p:cNvPr id="10242" name="Picture 2" descr="D:\jjhoozemans\sync\conferenties\RTCSA 2017\RTCSA2017 - Improving schedulability using dynamic reconfigurability\results\schedulings_plot_16tasks_noleg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3" y="2802423"/>
            <a:ext cx="7888637" cy="592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jjhoozemans\sync\conferenties\RTCSA 2017\RTCSA2017 - Improving schedulability using dynamic reconfigurability\results\schedulings_plot_8tasks_nolege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/>
          <a:stretch/>
        </p:blipFill>
        <p:spPr bwMode="auto">
          <a:xfrm>
            <a:off x="8461830" y="5355575"/>
            <a:ext cx="4542970" cy="34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1830" y="2042687"/>
            <a:ext cx="4542970" cy="34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jjhoozemans\sync\conferenties\RTCSA 2017\RTCSA2017 - Improving schedulability using dynamic reconfigurability\results\schedulings_plot_4tas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3" t="48397" b="15368"/>
          <a:stretch/>
        </p:blipFill>
        <p:spPr bwMode="auto">
          <a:xfrm>
            <a:off x="10261623" y="78663"/>
            <a:ext cx="2649489" cy="18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- </a:t>
            </a:r>
            <a:r>
              <a:rPr lang="en-GB" dirty="0" err="1"/>
              <a:t>Schedulability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1852464"/>
            <a:ext cx="10153650" cy="4987925"/>
          </a:xfrm>
        </p:spPr>
        <p:txBody>
          <a:bodyPr/>
          <a:lstStyle/>
          <a:p>
            <a:r>
              <a:rPr lang="en-GB" dirty="0" smtClean="0"/>
              <a:t>Advantage increases with higher</a:t>
            </a:r>
          </a:p>
          <a:p>
            <a:pPr marL="0" indent="0">
              <a:buNone/>
            </a:pPr>
            <a:r>
              <a:rPr lang="en-GB" dirty="0" smtClean="0"/>
              <a:t>   utilization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193" y="2802743"/>
            <a:ext cx="7888637" cy="59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jjhoozemans\sync\conferenties\RTCSA 2017\RTCSA2017 - Improving schedulability using dynamic reconfigurability\results\schedulings_plot_8tasks_nolege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/>
          <a:stretch/>
        </p:blipFill>
        <p:spPr bwMode="auto">
          <a:xfrm>
            <a:off x="8461830" y="5355575"/>
            <a:ext cx="4542970" cy="34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1830" y="2042687"/>
            <a:ext cx="4542970" cy="34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jjhoozemans\sync\conferenties\RTCSA 2017\RTCSA2017 - Improving schedulability using dynamic reconfigurability\results\schedulings_plot_4tas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3" t="48397" b="15368"/>
          <a:stretch/>
        </p:blipFill>
        <p:spPr bwMode="auto">
          <a:xfrm>
            <a:off x="10261623" y="78663"/>
            <a:ext cx="2649489" cy="18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- </a:t>
            </a:r>
            <a:r>
              <a:rPr lang="en-GB" dirty="0" err="1"/>
              <a:t>Schedulability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1852464"/>
            <a:ext cx="10153650" cy="4987925"/>
          </a:xfrm>
        </p:spPr>
        <p:txBody>
          <a:bodyPr/>
          <a:lstStyle/>
          <a:p>
            <a:r>
              <a:rPr lang="en-GB" dirty="0" smtClean="0"/>
              <a:t>Advantage increases with higher</a:t>
            </a:r>
          </a:p>
          <a:p>
            <a:pPr marL="0" indent="0">
              <a:buNone/>
            </a:pPr>
            <a:r>
              <a:rPr lang="en-GB" dirty="0" smtClean="0"/>
              <a:t>   utilization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194" y="2802743"/>
            <a:ext cx="7888635" cy="59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jjhoozemans\sync\conferenties\RTCSA 2017\RTCSA2017 - Improving schedulability using dynamic reconfigurability\results\schedulings_plot_8tasks_nolege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/>
          <a:stretch/>
        </p:blipFill>
        <p:spPr bwMode="auto">
          <a:xfrm>
            <a:off x="8461830" y="5355575"/>
            <a:ext cx="4542970" cy="34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1830" y="2042687"/>
            <a:ext cx="4542970" cy="34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jjhoozemans\sync\conferenties\RTCSA 2017\RTCSA2017 - Improving schedulability using dynamic reconfigurability\results\schedulings_plot_4tas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3" t="48397" b="15368"/>
          <a:stretch/>
        </p:blipFill>
        <p:spPr bwMode="auto">
          <a:xfrm>
            <a:off x="10261623" y="78663"/>
            <a:ext cx="2649489" cy="18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Mixed-criticality workloads</a:t>
            </a:r>
            <a:endParaRPr lang="nl-NL" dirty="0"/>
          </a:p>
        </p:txBody>
      </p:sp>
      <p:pic>
        <p:nvPicPr>
          <p:cNvPr id="11266" name="Picture 2" descr="D:\jjhoozemans\sync\conferenties\RTCSA 2017\RTCSA2017 - Improving schedulability using dynamic reconfigurability\SRT_schedulings_jero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66" y="1586423"/>
            <a:ext cx="8152854" cy="70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9712" y="3614225"/>
            <a:ext cx="10153650" cy="49879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Full </a:t>
            </a:r>
            <a:r>
              <a:rPr lang="en-GB" dirty="0" smtClean="0"/>
              <a:t>resource </a:t>
            </a:r>
            <a:r>
              <a:rPr lang="en-GB" dirty="0"/>
              <a:t>utilization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smtClean="0"/>
              <a:t>better </a:t>
            </a:r>
            <a:r>
              <a:rPr lang="en-GB" dirty="0"/>
              <a:t>performance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 </a:t>
            </a:r>
            <a:r>
              <a:rPr lang="en-GB" dirty="0"/>
              <a:t>non-critical </a:t>
            </a:r>
            <a:r>
              <a:rPr lang="en-GB" dirty="0" smtClean="0"/>
              <a:t>tasks)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adaptable processor:</a:t>
            </a:r>
          </a:p>
          <a:p>
            <a:r>
              <a:rPr lang="en-GB" dirty="0"/>
              <a:t>Provides improved </a:t>
            </a:r>
            <a:r>
              <a:rPr lang="en-GB" dirty="0" err="1"/>
              <a:t>schedulability</a:t>
            </a:r>
            <a:r>
              <a:rPr lang="en-GB" dirty="0"/>
              <a:t>  compared to heterogeneous and homogeneous multicore systems with equal computational </a:t>
            </a:r>
            <a:r>
              <a:rPr lang="en-GB" dirty="0" smtClean="0"/>
              <a:t>resources</a:t>
            </a:r>
          </a:p>
          <a:p>
            <a:r>
              <a:rPr lang="en-GB" dirty="0" smtClean="0"/>
              <a:t>Improvements of at least 15% for task graphs with high utilization</a:t>
            </a:r>
            <a:endParaRPr lang="en-GB" dirty="0"/>
          </a:p>
          <a:p>
            <a:endParaRPr lang="en-GB" dirty="0"/>
          </a:p>
          <a:p>
            <a:r>
              <a:rPr lang="en-GB" dirty="0"/>
              <a:t>Prevents migration penalties</a:t>
            </a:r>
          </a:p>
          <a:p>
            <a:endParaRPr lang="en-GB" dirty="0"/>
          </a:p>
          <a:p>
            <a:r>
              <a:rPr lang="en-GB" dirty="0"/>
              <a:t>Allows full resource </a:t>
            </a:r>
            <a:r>
              <a:rPr lang="en-GB" dirty="0" smtClean="0"/>
              <a:t>utilization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67" y="3220616"/>
            <a:ext cx="3522314" cy="1891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92436" y="5668888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http://rvex.ewi.tudelft.nl</a:t>
            </a:r>
            <a:endParaRPr lang="nl-NL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30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Realization &amp; Vision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/>
              <a:t>Dynamic workloads call for dynamic computing platforms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 bwMode="auto">
          <a:xfrm>
            <a:off x="1929892" y="6172944"/>
            <a:ext cx="9145016" cy="1368152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 bwMode="auto">
          <a:xfrm>
            <a:off x="2181920" y="6390052"/>
            <a:ext cx="9103360" cy="10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6225" indent="-276225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819150" indent="-269875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360488" indent="-269875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charset="0"/>
              <a:buChar char="•"/>
              <a:defRPr sz="23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901825" indent="-269875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444750" indent="-269875" algn="l" rtl="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3095366" indent="-270929" algn="l" rtl="0" eaLnBrk="0" fontAlgn="base" hangingPunct="0">
              <a:lnSpc>
                <a:spcPts val="3556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6pPr>
            <a:lvl7pPr marL="3745596" indent="-270929" algn="l" rtl="0" eaLnBrk="0" fontAlgn="base" hangingPunct="0">
              <a:lnSpc>
                <a:spcPts val="3556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7pPr>
            <a:lvl8pPr marL="4395825" indent="-270929" algn="l" rtl="0" eaLnBrk="0" fontAlgn="base" hangingPunct="0">
              <a:lnSpc>
                <a:spcPts val="3556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8pPr>
            <a:lvl9pPr marL="5046055" indent="-270929" algn="l" rtl="0" eaLnBrk="0" fontAlgn="base" hangingPunct="0">
              <a:lnSpc>
                <a:spcPts val="3556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err="1" smtClean="0"/>
              <a:t>Implementing</a:t>
            </a:r>
            <a:r>
              <a:rPr lang="nl-NL" kern="0" dirty="0" smtClean="0"/>
              <a:t> a system </a:t>
            </a:r>
            <a:r>
              <a:rPr lang="nl-NL" kern="0" dirty="0" err="1" smtClean="0"/>
              <a:t>that</a:t>
            </a:r>
            <a:r>
              <a:rPr lang="nl-NL" kern="0" dirty="0" smtClean="0"/>
              <a:t> </a:t>
            </a:r>
            <a:r>
              <a:rPr lang="nl-NL" kern="0" dirty="0" err="1" smtClean="0"/>
              <a:t>constantly</a:t>
            </a:r>
            <a:r>
              <a:rPr lang="nl-NL" kern="0" dirty="0" smtClean="0"/>
              <a:t> </a:t>
            </a:r>
            <a:r>
              <a:rPr lang="nl-NL" kern="0" dirty="0" err="1" smtClean="0"/>
              <a:t>adapts</a:t>
            </a:r>
            <a:r>
              <a:rPr lang="nl-NL" kern="0" dirty="0" smtClean="0"/>
              <a:t> </a:t>
            </a:r>
            <a:r>
              <a:rPr lang="nl-NL" kern="0" dirty="0" err="1" smtClean="0"/>
              <a:t>to</a:t>
            </a:r>
            <a:r>
              <a:rPr lang="nl-NL" kern="0" dirty="0" smtClean="0"/>
              <a:t> </a:t>
            </a:r>
            <a:r>
              <a:rPr lang="nl-NL" kern="0" dirty="0" err="1" smtClean="0"/>
              <a:t>all</a:t>
            </a:r>
            <a:r>
              <a:rPr lang="nl-NL" kern="0" dirty="0" smtClean="0"/>
              <a:t> </a:t>
            </a:r>
            <a:r>
              <a:rPr lang="nl-NL" kern="0" dirty="0" err="1" smtClean="0"/>
              <a:t>its</a:t>
            </a:r>
            <a:r>
              <a:rPr lang="nl-NL" kern="0" dirty="0" smtClean="0"/>
              <a:t> running </a:t>
            </a:r>
            <a:r>
              <a:rPr lang="nl-NL" kern="0" dirty="0" err="1" smtClean="0"/>
              <a:t>tasks</a:t>
            </a:r>
            <a:endParaRPr lang="nl-NL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3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96" y="340296"/>
            <a:ext cx="3522314" cy="1891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4008" y="7901136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http://rvex.ewi.tudelft.nl</a:t>
            </a:r>
            <a:endParaRPr lang="nl-NL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Open-source (academic)</a:t>
            </a:r>
          </a:p>
          <a:p>
            <a:endParaRPr lang="en-US" dirty="0"/>
          </a:p>
          <a:p>
            <a:r>
              <a:rPr lang="en-US" dirty="0"/>
              <a:t>Highly generic VHDL design</a:t>
            </a:r>
          </a:p>
          <a:p>
            <a:r>
              <a:rPr lang="en-US" dirty="0"/>
              <a:t>Debugging hardware, interface, tools</a:t>
            </a:r>
          </a:p>
          <a:p>
            <a:r>
              <a:rPr lang="en-US" dirty="0"/>
              <a:t>Fast architectural simulator</a:t>
            </a:r>
          </a:p>
          <a:p>
            <a:r>
              <a:rPr lang="en-US" dirty="0" err="1"/>
              <a:t>Binutils</a:t>
            </a:r>
            <a:r>
              <a:rPr lang="en-US" dirty="0"/>
              <a:t>, Compilers, Libraries</a:t>
            </a:r>
          </a:p>
          <a:p>
            <a:r>
              <a:rPr lang="en-US" dirty="0"/>
              <a:t>OS support (</a:t>
            </a:r>
            <a:r>
              <a:rPr lang="en-US" dirty="0" err="1"/>
              <a:t>uCLinux</a:t>
            </a:r>
            <a:r>
              <a:rPr lang="en-US" dirty="0"/>
              <a:t>, </a:t>
            </a:r>
            <a:r>
              <a:rPr lang="en-US" dirty="0" err="1"/>
              <a:t>FreeRTOS</a:t>
            </a:r>
            <a:r>
              <a:rPr lang="en-US" dirty="0"/>
              <a:t>)</a:t>
            </a:r>
          </a:p>
          <a:p>
            <a:r>
              <a:rPr lang="en-US" dirty="0" err="1"/>
              <a:t>MiBench</a:t>
            </a:r>
            <a:r>
              <a:rPr lang="en-US" dirty="0"/>
              <a:t>, </a:t>
            </a:r>
            <a:r>
              <a:rPr lang="en-US" dirty="0" err="1"/>
              <a:t>PolyBench</a:t>
            </a:r>
            <a:r>
              <a:rPr lang="en-US" dirty="0"/>
              <a:t>, </a:t>
            </a:r>
            <a:r>
              <a:rPr lang="en-US" dirty="0" err="1"/>
              <a:t>SPECint</a:t>
            </a:r>
            <a:r>
              <a:rPr lang="en-US" dirty="0"/>
              <a:t> 2006</a:t>
            </a:r>
          </a:p>
          <a:p>
            <a:endParaRPr lang="en-US" dirty="0"/>
          </a:p>
          <a:p>
            <a:r>
              <a:rPr lang="en-US" dirty="0" err="1"/>
              <a:t>Zedboard</a:t>
            </a:r>
            <a:r>
              <a:rPr lang="en-US" dirty="0"/>
              <a:t>, ML605, VC707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1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96" y="340296"/>
            <a:ext cx="3522314" cy="1891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4008" y="7901136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http://rvex.ewi.tudelft.nl</a:t>
            </a:r>
            <a:endParaRPr lang="nl-NL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Open-source (academic)</a:t>
            </a:r>
          </a:p>
          <a:p>
            <a:endParaRPr lang="en-US" dirty="0" smtClean="0"/>
          </a:p>
          <a:p>
            <a:r>
              <a:rPr lang="en-US" dirty="0" smtClean="0"/>
              <a:t>Labs, Tutorials available</a:t>
            </a:r>
          </a:p>
          <a:p>
            <a:endParaRPr lang="en-US" dirty="0"/>
          </a:p>
          <a:p>
            <a:r>
              <a:rPr lang="en-US" dirty="0" smtClean="0"/>
              <a:t>Embedded Computer Architecture (</a:t>
            </a:r>
            <a:r>
              <a:rPr lang="en-US" dirty="0" err="1" smtClean="0"/>
              <a:t>Msc</a:t>
            </a:r>
            <a:r>
              <a:rPr lang="en-US" dirty="0" smtClean="0"/>
              <a:t>.  Course)</a:t>
            </a:r>
          </a:p>
          <a:p>
            <a:endParaRPr lang="en-US" dirty="0"/>
          </a:p>
          <a:p>
            <a:r>
              <a:rPr lang="en-US" dirty="0" smtClean="0"/>
              <a:t>(VLIW) Computer Architecture Research</a:t>
            </a:r>
          </a:p>
          <a:p>
            <a:r>
              <a:rPr lang="en-US" dirty="0" err="1" smtClean="0"/>
              <a:t>Msc</a:t>
            </a:r>
            <a:r>
              <a:rPr lang="en-US" dirty="0" smtClean="0"/>
              <a:t>. Thesis topics</a:t>
            </a:r>
          </a:p>
          <a:p>
            <a:pPr lvl="1"/>
            <a:r>
              <a:rPr lang="en-US" dirty="0" smtClean="0"/>
              <a:t>VHDL design</a:t>
            </a:r>
          </a:p>
          <a:p>
            <a:pPr lvl="1"/>
            <a:r>
              <a:rPr lang="en-US" dirty="0" smtClean="0"/>
              <a:t>Tools, compilers, Operating Systems, Libraries, benchmarks, 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46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/>
          <a:p>
            <a:r>
              <a:rPr lang="nl-NL" dirty="0"/>
              <a:t>Old days</a:t>
            </a:r>
          </a:p>
        </p:txBody>
      </p:sp>
      <p:pic>
        <p:nvPicPr>
          <p:cNvPr id="1026" name="Picture 2" descr="G:\Files\Joost\TU\SurfDrive\rVEX media\presentations\linux on rVEX\homogeneo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41" y="2572544"/>
            <a:ext cx="5314701" cy="52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Document 4"/>
          <p:cNvSpPr/>
          <p:nvPr/>
        </p:nvSpPr>
        <p:spPr bwMode="auto">
          <a:xfrm>
            <a:off x="741760" y="3422658"/>
            <a:ext cx="1512168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Flowchart: Document 6"/>
          <p:cNvSpPr/>
          <p:nvPr/>
        </p:nvSpPr>
        <p:spPr bwMode="auto">
          <a:xfrm>
            <a:off x="741760" y="5444811"/>
            <a:ext cx="75608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Flowchart: Document 7"/>
          <p:cNvSpPr/>
          <p:nvPr/>
        </p:nvSpPr>
        <p:spPr bwMode="auto">
          <a:xfrm>
            <a:off x="10318824" y="5444811"/>
            <a:ext cx="1512168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Flowchart: Document 8"/>
          <p:cNvSpPr/>
          <p:nvPr/>
        </p:nvSpPr>
        <p:spPr bwMode="auto">
          <a:xfrm>
            <a:off x="10318824" y="3422658"/>
            <a:ext cx="75608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kstvak 5"/>
          <p:cNvSpPr txBox="1"/>
          <p:nvPr/>
        </p:nvSpPr>
        <p:spPr>
          <a:xfrm>
            <a:off x="2417360" y="1636440"/>
            <a:ext cx="4265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2"/>
                </a:solidFill>
              </a:rPr>
              <a:t>Homogeneous multicores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469E-6 1.09375E-6 L 0.29627 0.001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7" y="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375E-7 1.09375E-6 L -0.28931 0.001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5" y="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9792E-6 L -0.28515 -3.6979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688E-7 4.32292E-6 L 0.29761 -0.006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0" y="-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/>
          <a:p>
            <a:r>
              <a:rPr lang="nl-NL" dirty="0"/>
              <a:t>Current state-of-the-art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341" y="2583524"/>
            <a:ext cx="5314701" cy="52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Document 4"/>
          <p:cNvSpPr/>
          <p:nvPr/>
        </p:nvSpPr>
        <p:spPr bwMode="auto">
          <a:xfrm>
            <a:off x="741760" y="3422658"/>
            <a:ext cx="1512168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Flowchart: Document 6"/>
          <p:cNvSpPr/>
          <p:nvPr/>
        </p:nvSpPr>
        <p:spPr bwMode="auto">
          <a:xfrm>
            <a:off x="741760" y="5444811"/>
            <a:ext cx="75608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Flowchart: Document 7"/>
          <p:cNvSpPr/>
          <p:nvPr/>
        </p:nvSpPr>
        <p:spPr bwMode="auto">
          <a:xfrm>
            <a:off x="10318824" y="5444811"/>
            <a:ext cx="1512168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Flowchart: Document 8"/>
          <p:cNvSpPr/>
          <p:nvPr/>
        </p:nvSpPr>
        <p:spPr bwMode="auto">
          <a:xfrm>
            <a:off x="10318824" y="3422658"/>
            <a:ext cx="75608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kstvak 5"/>
          <p:cNvSpPr txBox="1"/>
          <p:nvPr/>
        </p:nvSpPr>
        <p:spPr>
          <a:xfrm>
            <a:off x="2357248" y="1636440"/>
            <a:ext cx="438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2"/>
                </a:solidFill>
              </a:rPr>
              <a:t>Heterogeneous multicores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2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469E-6 1.09375E-6 L 0.29627 0.001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7" y="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375E-7 1.09375E-6 L -0.28369 0.001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5" y="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688E-7 4.32292E-6 L 0.29761 -0.006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0" y="-3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2292E-6 L -0.27954 0.000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7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/>
          <a:p>
            <a:r>
              <a:rPr lang="nl-NL" dirty="0"/>
              <a:t>Current state-of-the-art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341" y="2583524"/>
            <a:ext cx="5314701" cy="52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Document 7"/>
          <p:cNvSpPr/>
          <p:nvPr/>
        </p:nvSpPr>
        <p:spPr bwMode="auto">
          <a:xfrm>
            <a:off x="7526874" y="3408396"/>
            <a:ext cx="1512168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Flowchart: Document 8"/>
          <p:cNvSpPr/>
          <p:nvPr/>
        </p:nvSpPr>
        <p:spPr bwMode="auto">
          <a:xfrm>
            <a:off x="4702200" y="3436640"/>
            <a:ext cx="75608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kstvak 5"/>
          <p:cNvSpPr txBox="1"/>
          <p:nvPr/>
        </p:nvSpPr>
        <p:spPr>
          <a:xfrm>
            <a:off x="2357248" y="1636440"/>
            <a:ext cx="438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2"/>
                </a:solidFill>
              </a:rPr>
              <a:t>Heterogeneous multicores</a:t>
            </a:r>
          </a:p>
        </p:txBody>
      </p:sp>
      <p:cxnSp>
        <p:nvCxnSpPr>
          <p:cNvPr id="3" name="Straight Arrow Connector 2"/>
          <p:cNvCxnSpPr>
            <a:stCxn id="9" idx="3"/>
            <a:endCxn id="8" idx="1"/>
          </p:cNvCxnSpPr>
          <p:nvPr/>
        </p:nvCxnSpPr>
        <p:spPr bwMode="auto">
          <a:xfrm flipV="1">
            <a:off x="5458284" y="4200484"/>
            <a:ext cx="2068590" cy="2824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3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fgeronde rechthoek 19"/>
          <p:cNvSpPr/>
          <p:nvPr/>
        </p:nvSpPr>
        <p:spPr bwMode="auto">
          <a:xfrm>
            <a:off x="2532756" y="2140494"/>
            <a:ext cx="9721080" cy="2304256"/>
          </a:xfrm>
          <a:prstGeom prst="roundRect">
            <a:avLst>
              <a:gd name="adj" fmla="val 967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3" name="Afgeronde rechthoek 19"/>
          <p:cNvSpPr/>
          <p:nvPr/>
        </p:nvSpPr>
        <p:spPr bwMode="auto">
          <a:xfrm>
            <a:off x="2532756" y="5740895"/>
            <a:ext cx="9721080" cy="1403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Afgeronde rechthoek 14"/>
          <p:cNvSpPr/>
          <p:nvPr/>
        </p:nvSpPr>
        <p:spPr bwMode="auto">
          <a:xfrm>
            <a:off x="6565204" y="3247036"/>
            <a:ext cx="1656184" cy="1080119"/>
          </a:xfrm>
          <a:prstGeom prst="roundRect">
            <a:avLst/>
          </a:prstGeom>
          <a:solidFill>
            <a:srgbClr val="D9C7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8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Restore</a:t>
            </a:r>
            <a:endParaRPr lang="nl-NL" sz="28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2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Afgeronde rechthoek 15"/>
          <p:cNvSpPr/>
          <p:nvPr/>
        </p:nvSpPr>
        <p:spPr bwMode="auto">
          <a:xfrm>
            <a:off x="4918224" y="3247036"/>
            <a:ext cx="1656184" cy="1080119"/>
          </a:xfrm>
          <a:prstGeom prst="roundRect">
            <a:avLst/>
          </a:prstGeom>
          <a:solidFill>
            <a:srgbClr val="CCDBE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8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Save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1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Afgeronde rechthoek 19"/>
          <p:cNvSpPr/>
          <p:nvPr/>
        </p:nvSpPr>
        <p:spPr bwMode="auto">
          <a:xfrm>
            <a:off x="8221118" y="2284510"/>
            <a:ext cx="2232248" cy="2042645"/>
          </a:xfrm>
          <a:prstGeom prst="roundRect">
            <a:avLst>
              <a:gd name="adj" fmla="val 7850"/>
            </a:avLst>
          </a:prstGeom>
          <a:solidFill>
            <a:srgbClr val="FFD1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8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8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Afgeronde rechthoek 20"/>
          <p:cNvSpPr/>
          <p:nvPr/>
        </p:nvSpPr>
        <p:spPr bwMode="auto">
          <a:xfrm>
            <a:off x="2685976" y="3247037"/>
            <a:ext cx="2232248" cy="1080120"/>
          </a:xfrm>
          <a:prstGeom prst="roundRect">
            <a:avLst/>
          </a:prstGeom>
          <a:solidFill>
            <a:srgbClr val="BEEAF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8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8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32" name="Rechte verbindingslijn met pijl 11"/>
          <p:cNvCxnSpPr/>
          <p:nvPr/>
        </p:nvCxnSpPr>
        <p:spPr bwMode="auto">
          <a:xfrm>
            <a:off x="2344830" y="7351492"/>
            <a:ext cx="1027825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Afgeronde rechthoek 14"/>
          <p:cNvSpPr/>
          <p:nvPr/>
        </p:nvSpPr>
        <p:spPr bwMode="auto">
          <a:xfrm>
            <a:off x="6411984" y="5911333"/>
            <a:ext cx="1783795" cy="1080119"/>
          </a:xfrm>
          <a:prstGeom prst="roundRect">
            <a:avLst/>
          </a:prstGeom>
          <a:solidFill>
            <a:srgbClr val="CCDBE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8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Restore</a:t>
            </a:r>
            <a:endParaRPr lang="nl-NL" sz="28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1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Afgeronde rechthoek 15"/>
          <p:cNvSpPr/>
          <p:nvPr/>
        </p:nvSpPr>
        <p:spPr bwMode="auto">
          <a:xfrm>
            <a:off x="4921418" y="5911333"/>
            <a:ext cx="1499770" cy="1080119"/>
          </a:xfrm>
          <a:prstGeom prst="roundRect">
            <a:avLst/>
          </a:prstGeom>
          <a:solidFill>
            <a:srgbClr val="D9C7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8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Save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2</a:t>
            </a:r>
          </a:p>
        </p:txBody>
      </p:sp>
      <p:sp>
        <p:nvSpPr>
          <p:cNvPr id="36" name="Tekstvak 18"/>
          <p:cNvSpPr txBox="1"/>
          <p:nvPr/>
        </p:nvSpPr>
        <p:spPr>
          <a:xfrm>
            <a:off x="12253836" y="7519035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t</a:t>
            </a:r>
          </a:p>
        </p:txBody>
      </p:sp>
      <p:sp>
        <p:nvSpPr>
          <p:cNvPr id="37" name="Afgeronde rechthoek 19"/>
          <p:cNvSpPr/>
          <p:nvPr/>
        </p:nvSpPr>
        <p:spPr bwMode="auto">
          <a:xfrm>
            <a:off x="2674788" y="5911333"/>
            <a:ext cx="2232248" cy="1080446"/>
          </a:xfrm>
          <a:prstGeom prst="roundRect">
            <a:avLst/>
          </a:prstGeom>
          <a:solidFill>
            <a:srgbClr val="FFD1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8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8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8" name="Afgeronde rechthoek 20"/>
          <p:cNvSpPr/>
          <p:nvPr/>
        </p:nvSpPr>
        <p:spPr bwMode="auto">
          <a:xfrm>
            <a:off x="8195779" y="5911659"/>
            <a:ext cx="2455473" cy="1080120"/>
          </a:xfrm>
          <a:prstGeom prst="roundRect">
            <a:avLst/>
          </a:prstGeom>
          <a:solidFill>
            <a:srgbClr val="BEEAF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8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8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1" name="Afgeronde rechthoek 19"/>
          <p:cNvSpPr/>
          <p:nvPr/>
        </p:nvSpPr>
        <p:spPr bwMode="auto">
          <a:xfrm>
            <a:off x="2674788" y="4948808"/>
            <a:ext cx="2232248" cy="2042972"/>
          </a:xfrm>
          <a:prstGeom prst="roundRect">
            <a:avLst>
              <a:gd name="adj" fmla="val 9338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2756" y="2409362"/>
            <a:ext cx="735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Underutilization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74788" y="5092823"/>
            <a:ext cx="222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Unused ILP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1462" y="7780645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Migration penalty!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5" name="Right Brace 4"/>
          <p:cNvSpPr/>
          <p:nvPr/>
        </p:nvSpPr>
        <p:spPr bwMode="auto">
          <a:xfrm rot="5400000">
            <a:off x="6634387" y="5970501"/>
            <a:ext cx="214470" cy="3214751"/>
          </a:xfrm>
          <a:prstGeom prst="rightBrace">
            <a:avLst>
              <a:gd name="adj1" fmla="val 8333"/>
              <a:gd name="adj2" fmla="val 499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117"/>
          <p:cNvSpPr/>
          <p:nvPr/>
        </p:nvSpPr>
        <p:spPr>
          <a:xfrm rot="16200000">
            <a:off x="924766" y="2582590"/>
            <a:ext cx="1420064" cy="142006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74000"/>
                  <a:lumOff val="26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10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Core 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ectangle 148"/>
          <p:cNvSpPr/>
          <p:nvPr/>
        </p:nvSpPr>
        <p:spPr>
          <a:xfrm rot="16200000">
            <a:off x="1033224" y="6143575"/>
            <a:ext cx="1270583" cy="597922"/>
          </a:xfrm>
          <a:prstGeom prst="rect">
            <a:avLst/>
          </a:prstGeom>
          <a:gradFill flip="none" rotWithShape="1">
            <a:gsLst>
              <a:gs pos="0">
                <a:srgbClr val="B0D2B0"/>
              </a:gs>
              <a:gs pos="100000">
                <a:srgbClr val="F2FBF2"/>
              </a:gs>
            </a:gsLst>
            <a:lin ang="210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Core B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27" idx="2"/>
            <a:endCxn id="33" idx="0"/>
          </p:cNvCxnSpPr>
          <p:nvPr/>
        </p:nvCxnSpPr>
        <p:spPr bwMode="auto">
          <a:xfrm>
            <a:off x="5746316" y="4327155"/>
            <a:ext cx="1557566" cy="1584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34" idx="0"/>
            <a:endCxn id="26" idx="2"/>
          </p:cNvCxnSpPr>
          <p:nvPr/>
        </p:nvCxnSpPr>
        <p:spPr bwMode="auto">
          <a:xfrm flipV="1">
            <a:off x="5671303" y="4327155"/>
            <a:ext cx="1721993" cy="1584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1770063"/>
          </a:xfrm>
        </p:spPr>
        <p:txBody>
          <a:bodyPr/>
          <a:lstStyle/>
          <a:p>
            <a:r>
              <a:rPr lang="en-GB" dirty="0"/>
              <a:t>Heterogeneous Multicore processors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378164" y="903351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RTCSA 2017,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Hsingchu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Taiwan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5976</TotalTime>
  <Pages>0</Pages>
  <Words>1597</Words>
  <Characters>0</Characters>
  <Application>Microsoft Office PowerPoint</Application>
  <PresentationFormat>Custom</PresentationFormat>
  <Lines>0</Lines>
  <Paragraphs>481</Paragraphs>
  <Slides>51</Slides>
  <Notes>25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text</vt:lpstr>
      <vt:lpstr>Improved schedulability on the ρVEX polymorphic VLIW processor</vt:lpstr>
      <vt:lpstr>Outline</vt:lpstr>
      <vt:lpstr>Observation</vt:lpstr>
      <vt:lpstr>Realization</vt:lpstr>
      <vt:lpstr>Realization &amp; Vision</vt:lpstr>
      <vt:lpstr>Old days</vt:lpstr>
      <vt:lpstr>Current state-of-the-art</vt:lpstr>
      <vt:lpstr>Current state-of-the-art</vt:lpstr>
      <vt:lpstr>Heterogeneous Multicore processors</vt:lpstr>
      <vt:lpstr>Solution: ρVEX adaptible VLIW processor </vt:lpstr>
      <vt:lpstr>Solution: ρVEX adaptible VLIW processor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ρVEX VLIW processor – Advantages</vt:lpstr>
      <vt:lpstr>ρVEX VLIW processor – Advantages</vt:lpstr>
      <vt:lpstr>Static real-time schedulability</vt:lpstr>
      <vt:lpstr>Static real-time schedulability</vt:lpstr>
      <vt:lpstr>Static real-time schedulability</vt:lpstr>
      <vt:lpstr>Static real-time schedulability</vt:lpstr>
      <vt:lpstr>Static real-time schedulability</vt:lpstr>
      <vt:lpstr>Static real-time schedulability</vt:lpstr>
      <vt:lpstr>Challenge: When to perform adaptations</vt:lpstr>
      <vt:lpstr>When to perform adaptations</vt:lpstr>
      <vt:lpstr>When to perform adaptations</vt:lpstr>
      <vt:lpstr>When to perform adaptations</vt:lpstr>
      <vt:lpstr>When to perform adaptations</vt:lpstr>
      <vt:lpstr>When to perform adaptations</vt:lpstr>
      <vt:lpstr>When to perform adaptations</vt:lpstr>
      <vt:lpstr>When to perform adaptations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Results - Schedulability</vt:lpstr>
      <vt:lpstr>Results - Schedulability</vt:lpstr>
      <vt:lpstr>Results - Schedulability</vt:lpstr>
      <vt:lpstr>Results - Schedulability</vt:lpstr>
      <vt:lpstr>Results - Schedulability</vt:lpstr>
      <vt:lpstr>Results - Schedulability</vt:lpstr>
      <vt:lpstr>Mixed-criticality workloads</vt:lpstr>
      <vt:lpstr>Conclusions</vt:lpstr>
      <vt:lpstr>PowerPoint Presentation</vt:lpstr>
      <vt:lpstr>Platform</vt:lpstr>
      <vt:lpstr>Platform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 Computing - the rVEX approach (ILP-directed core adaptations)</dc:title>
  <dc:creator>Joost Hoozemans</dc:creator>
  <cp:lastModifiedBy>Joost Hoozemans</cp:lastModifiedBy>
  <cp:revision>391</cp:revision>
  <cp:lastPrinted>2013-11-19T08:18:28Z</cp:lastPrinted>
  <dcterms:modified xsi:type="dcterms:W3CDTF">2017-08-17T15:56:29Z</dcterms:modified>
</cp:coreProperties>
</file>