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56"/>
  </p:notesMasterIdLst>
  <p:handoutMasterIdLst>
    <p:handoutMasterId r:id="rId57"/>
  </p:handoutMasterIdLst>
  <p:sldIdLst>
    <p:sldId id="319" r:id="rId2"/>
    <p:sldId id="412" r:id="rId3"/>
    <p:sldId id="343" r:id="rId4"/>
    <p:sldId id="419" r:id="rId5"/>
    <p:sldId id="428" r:id="rId6"/>
    <p:sldId id="440" r:id="rId7"/>
    <p:sldId id="429" r:id="rId8"/>
    <p:sldId id="430" r:id="rId9"/>
    <p:sldId id="431" r:id="rId10"/>
    <p:sldId id="433" r:id="rId11"/>
    <p:sldId id="432" r:id="rId12"/>
    <p:sldId id="437" r:id="rId13"/>
    <p:sldId id="438" r:id="rId14"/>
    <p:sldId id="422" r:id="rId15"/>
    <p:sldId id="359" r:id="rId16"/>
    <p:sldId id="328" r:id="rId17"/>
    <p:sldId id="368" r:id="rId18"/>
    <p:sldId id="371" r:id="rId19"/>
    <p:sldId id="373" r:id="rId20"/>
    <p:sldId id="374" r:id="rId21"/>
    <p:sldId id="441" r:id="rId22"/>
    <p:sldId id="442" r:id="rId23"/>
    <p:sldId id="443" r:id="rId24"/>
    <p:sldId id="444" r:id="rId25"/>
    <p:sldId id="448" r:id="rId26"/>
    <p:sldId id="445" r:id="rId27"/>
    <p:sldId id="446" r:id="rId28"/>
    <p:sldId id="447" r:id="rId29"/>
    <p:sldId id="449" r:id="rId30"/>
    <p:sldId id="450" r:id="rId31"/>
    <p:sldId id="451" r:id="rId32"/>
    <p:sldId id="454" r:id="rId33"/>
    <p:sldId id="354" r:id="rId34"/>
    <p:sldId id="355" r:id="rId35"/>
    <p:sldId id="391" r:id="rId36"/>
    <p:sldId id="377" r:id="rId37"/>
    <p:sldId id="360" r:id="rId38"/>
    <p:sldId id="398" r:id="rId39"/>
    <p:sldId id="380" r:id="rId40"/>
    <p:sldId id="381" r:id="rId41"/>
    <p:sldId id="452" r:id="rId42"/>
    <p:sldId id="453" r:id="rId43"/>
    <p:sldId id="387" r:id="rId44"/>
    <p:sldId id="388" r:id="rId45"/>
    <p:sldId id="400" r:id="rId46"/>
    <p:sldId id="390" r:id="rId47"/>
    <p:sldId id="392" r:id="rId48"/>
    <p:sldId id="399" r:id="rId49"/>
    <p:sldId id="401" r:id="rId50"/>
    <p:sldId id="404" r:id="rId51"/>
    <p:sldId id="413" r:id="rId52"/>
    <p:sldId id="414" r:id="rId53"/>
    <p:sldId id="415" r:id="rId54"/>
    <p:sldId id="416" r:id="rId55"/>
  </p:sldIdLst>
  <p:sldSz cx="13004800" cy="9753600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EC7F2C"/>
    <a:srgbClr val="FF00FF"/>
    <a:srgbClr val="A10058"/>
    <a:srgbClr val="ADC610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39" autoAdjust="0"/>
  </p:normalViewPr>
  <p:slideViewPr>
    <p:cSldViewPr>
      <p:cViewPr>
        <p:scale>
          <a:sx n="66" d="100"/>
          <a:sy n="66" d="100"/>
        </p:scale>
        <p:origin x="-546" y="-28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80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2965C-E990-49A3-8C65-07EB6C4430CE}" type="doc">
      <dgm:prSet loTypeId="urn:microsoft.com/office/officeart/2005/8/layout/cycle5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7782795F-DB13-4090-8862-97E42BB580D8}">
      <dgm:prSet phldrT="[Tekst]"/>
      <dgm:spPr/>
      <dgm:t>
        <a:bodyPr/>
        <a:lstStyle/>
        <a:p>
          <a:r>
            <a:rPr lang="nl-NL" dirty="0" smtClean="0"/>
            <a:t>Write new code</a:t>
          </a:r>
          <a:endParaRPr lang="nl-NL" dirty="0"/>
        </a:p>
      </dgm:t>
    </dgm:pt>
    <dgm:pt modelId="{054C2785-7487-4F4C-8450-7605EEF3BB75}" type="parTrans" cxnId="{FB860551-A15E-4335-8B9F-4F0DECF7C2C8}">
      <dgm:prSet/>
      <dgm:spPr/>
      <dgm:t>
        <a:bodyPr/>
        <a:lstStyle/>
        <a:p>
          <a:endParaRPr lang="nl-NL"/>
        </a:p>
      </dgm:t>
    </dgm:pt>
    <dgm:pt modelId="{A83D5A76-C731-4565-9292-BC9157949111}" type="sibTrans" cxnId="{FB860551-A15E-4335-8B9F-4F0DECF7C2C8}">
      <dgm:prSet/>
      <dgm:spPr/>
      <dgm:t>
        <a:bodyPr/>
        <a:lstStyle/>
        <a:p>
          <a:endParaRPr lang="nl-NL"/>
        </a:p>
      </dgm:t>
    </dgm:pt>
    <dgm:pt modelId="{FC5BE829-1454-4FB9-A316-CB6304881925}">
      <dgm:prSet phldrT="[Tekst]"/>
      <dgm:spPr/>
      <dgm:t>
        <a:bodyPr/>
        <a:lstStyle/>
        <a:p>
          <a:r>
            <a:rPr lang="nl-NL" dirty="0" err="1" smtClean="0"/>
            <a:t>Compile</a:t>
          </a:r>
          <a:r>
            <a:rPr lang="nl-NL" dirty="0" smtClean="0"/>
            <a:t> </a:t>
          </a:r>
          <a:r>
            <a:rPr lang="nl-NL" dirty="0" err="1" smtClean="0"/>
            <a:t>kernel</a:t>
          </a:r>
          <a:endParaRPr lang="nl-NL" dirty="0"/>
        </a:p>
      </dgm:t>
    </dgm:pt>
    <dgm:pt modelId="{2B283558-43B6-4FDA-BEA9-7A1185ED39F2}" type="parTrans" cxnId="{8B3D16A5-0170-4794-A46E-32DE1C8FB129}">
      <dgm:prSet/>
      <dgm:spPr/>
      <dgm:t>
        <a:bodyPr/>
        <a:lstStyle/>
        <a:p>
          <a:endParaRPr lang="nl-NL"/>
        </a:p>
      </dgm:t>
    </dgm:pt>
    <dgm:pt modelId="{65F16A28-EE43-4D44-929A-61ED0427EFCC}" type="sibTrans" cxnId="{8B3D16A5-0170-4794-A46E-32DE1C8FB129}">
      <dgm:prSet/>
      <dgm:spPr/>
      <dgm:t>
        <a:bodyPr/>
        <a:lstStyle/>
        <a:p>
          <a:endParaRPr lang="nl-NL"/>
        </a:p>
      </dgm:t>
    </dgm:pt>
    <dgm:pt modelId="{858D50FE-0AF3-4C6C-8366-12E6D075FA95}">
      <dgm:prSet phldrT="[Tekst]"/>
      <dgm:spPr/>
      <dgm:t>
        <a:bodyPr/>
        <a:lstStyle/>
        <a:p>
          <a:r>
            <a:rPr lang="nl-NL" dirty="0" smtClean="0"/>
            <a:t>Run on board</a:t>
          </a:r>
          <a:endParaRPr lang="nl-NL" dirty="0"/>
        </a:p>
      </dgm:t>
    </dgm:pt>
    <dgm:pt modelId="{72CB98F8-3E52-465F-BD1F-F155C8FB4FCC}" type="parTrans" cxnId="{475C4902-E634-4A68-8BF5-4F332FAA4D6E}">
      <dgm:prSet/>
      <dgm:spPr/>
      <dgm:t>
        <a:bodyPr/>
        <a:lstStyle/>
        <a:p>
          <a:endParaRPr lang="nl-NL"/>
        </a:p>
      </dgm:t>
    </dgm:pt>
    <dgm:pt modelId="{CFCDCC13-DFF2-418A-A88A-29E303093F11}" type="sibTrans" cxnId="{475C4902-E634-4A68-8BF5-4F332FAA4D6E}">
      <dgm:prSet/>
      <dgm:spPr/>
      <dgm:t>
        <a:bodyPr/>
        <a:lstStyle/>
        <a:p>
          <a:endParaRPr lang="nl-NL"/>
        </a:p>
      </dgm:t>
    </dgm:pt>
    <dgm:pt modelId="{E6EF38B4-A6B1-4659-B005-604F876B13D4}">
      <dgm:prSet phldrT="[Tekst]"/>
      <dgm:spPr/>
      <dgm:t>
        <a:bodyPr/>
        <a:lstStyle/>
        <a:p>
          <a:r>
            <a:rPr lang="nl-NL" dirty="0" err="1" smtClean="0"/>
            <a:t>Wait</a:t>
          </a:r>
          <a:r>
            <a:rPr lang="nl-NL" dirty="0" smtClean="0"/>
            <a:t> </a:t>
          </a:r>
          <a:r>
            <a:rPr lang="nl-NL" dirty="0" err="1" smtClean="0"/>
            <a:t>for</a:t>
          </a:r>
          <a:r>
            <a:rPr lang="nl-NL" dirty="0" smtClean="0"/>
            <a:t> </a:t>
          </a:r>
          <a:r>
            <a:rPr lang="nl-NL" dirty="0" err="1" smtClean="0"/>
            <a:t>it</a:t>
          </a:r>
          <a:r>
            <a:rPr lang="nl-NL" dirty="0" smtClean="0"/>
            <a:t> </a:t>
          </a:r>
          <a:r>
            <a:rPr lang="nl-NL" dirty="0" err="1" smtClean="0"/>
            <a:t>to</a:t>
          </a:r>
          <a:r>
            <a:rPr lang="nl-NL" dirty="0" smtClean="0"/>
            <a:t> crash</a:t>
          </a:r>
          <a:endParaRPr lang="nl-NL" dirty="0"/>
        </a:p>
      </dgm:t>
    </dgm:pt>
    <dgm:pt modelId="{56EAA076-BE55-4207-99AA-DBCBCF801E5D}" type="parTrans" cxnId="{2460CC89-A5E1-47DA-8431-395A7BA12B50}">
      <dgm:prSet/>
      <dgm:spPr/>
      <dgm:t>
        <a:bodyPr/>
        <a:lstStyle/>
        <a:p>
          <a:endParaRPr lang="nl-NL"/>
        </a:p>
      </dgm:t>
    </dgm:pt>
    <dgm:pt modelId="{E683DC39-22D1-4BE2-B47C-6B44AEF153F8}" type="sibTrans" cxnId="{2460CC89-A5E1-47DA-8431-395A7BA12B50}">
      <dgm:prSet/>
      <dgm:spPr/>
      <dgm:t>
        <a:bodyPr/>
        <a:lstStyle/>
        <a:p>
          <a:endParaRPr lang="nl-NL"/>
        </a:p>
      </dgm:t>
    </dgm:pt>
    <dgm:pt modelId="{F26067FC-F0D6-4665-9D95-1EF0851C908A}">
      <dgm:prSet phldrT="[Tekst]"/>
      <dgm:spPr/>
      <dgm:t>
        <a:bodyPr/>
        <a:lstStyle/>
        <a:p>
          <a:r>
            <a:rPr lang="nl-NL" dirty="0" smtClean="0"/>
            <a:t>Fix </a:t>
          </a:r>
          <a:r>
            <a:rPr lang="nl-NL" dirty="0" err="1" smtClean="0"/>
            <a:t>problems</a:t>
          </a:r>
          <a:endParaRPr lang="nl-NL" dirty="0"/>
        </a:p>
      </dgm:t>
    </dgm:pt>
    <dgm:pt modelId="{103FE026-4C3A-4659-B2D9-8AC5DDB3E037}" type="parTrans" cxnId="{A46231F9-7A58-4426-999E-69D9ABB15A5B}">
      <dgm:prSet/>
      <dgm:spPr/>
      <dgm:t>
        <a:bodyPr/>
        <a:lstStyle/>
        <a:p>
          <a:endParaRPr lang="nl-NL"/>
        </a:p>
      </dgm:t>
    </dgm:pt>
    <dgm:pt modelId="{0F5074DF-CC63-43F0-8293-8392218A809C}" type="sibTrans" cxnId="{A46231F9-7A58-4426-999E-69D9ABB15A5B}">
      <dgm:prSet/>
      <dgm:spPr/>
      <dgm:t>
        <a:bodyPr/>
        <a:lstStyle/>
        <a:p>
          <a:endParaRPr lang="nl-NL"/>
        </a:p>
      </dgm:t>
    </dgm:pt>
    <dgm:pt modelId="{601AF5D1-349E-47B3-A30B-F75CE11B343C}" type="pres">
      <dgm:prSet presAssocID="{AF72965C-E990-49A3-8C65-07EB6C4430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D970971-0FA1-4789-A12B-0894E46010AF}" type="pres">
      <dgm:prSet presAssocID="{7782795F-DB13-4090-8862-97E42BB580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66E81E9-06A2-4E50-AE3D-98AC1042ED0D}" type="pres">
      <dgm:prSet presAssocID="{7782795F-DB13-4090-8862-97E42BB580D8}" presName="spNode" presStyleCnt="0"/>
      <dgm:spPr/>
    </dgm:pt>
    <dgm:pt modelId="{B180AD0C-570F-42DF-AE57-42B393649E82}" type="pres">
      <dgm:prSet presAssocID="{A83D5A76-C731-4565-9292-BC9157949111}" presName="sibTrans" presStyleLbl="sibTrans1D1" presStyleIdx="0" presStyleCnt="5"/>
      <dgm:spPr/>
      <dgm:t>
        <a:bodyPr/>
        <a:lstStyle/>
        <a:p>
          <a:endParaRPr lang="nl-NL"/>
        </a:p>
      </dgm:t>
    </dgm:pt>
    <dgm:pt modelId="{5DCA4FC1-440F-4286-AE6E-0D6BD2A688B4}" type="pres">
      <dgm:prSet presAssocID="{FC5BE829-1454-4FB9-A316-CB63048819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4C7B36-7FBF-412D-8811-7697767F4B8F}" type="pres">
      <dgm:prSet presAssocID="{FC5BE829-1454-4FB9-A316-CB6304881925}" presName="spNode" presStyleCnt="0"/>
      <dgm:spPr/>
    </dgm:pt>
    <dgm:pt modelId="{722554F5-6908-43A8-AE9B-D92FFD6EF088}" type="pres">
      <dgm:prSet presAssocID="{65F16A28-EE43-4D44-929A-61ED0427EFCC}" presName="sibTrans" presStyleLbl="sibTrans1D1" presStyleIdx="1" presStyleCnt="5"/>
      <dgm:spPr/>
      <dgm:t>
        <a:bodyPr/>
        <a:lstStyle/>
        <a:p>
          <a:endParaRPr lang="nl-NL"/>
        </a:p>
      </dgm:t>
    </dgm:pt>
    <dgm:pt modelId="{BF7033D3-AF08-4E86-B9CC-17EA544BED42}" type="pres">
      <dgm:prSet presAssocID="{858D50FE-0AF3-4C6C-8366-12E6D075FA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D9FE1B-8A36-4642-9238-C9265F2EE2B2}" type="pres">
      <dgm:prSet presAssocID="{858D50FE-0AF3-4C6C-8366-12E6D075FA95}" presName="spNode" presStyleCnt="0"/>
      <dgm:spPr/>
    </dgm:pt>
    <dgm:pt modelId="{E51B7242-662A-4AC7-AD2A-FCDBD742060D}" type="pres">
      <dgm:prSet presAssocID="{CFCDCC13-DFF2-418A-A88A-29E303093F11}" presName="sibTrans" presStyleLbl="sibTrans1D1" presStyleIdx="2" presStyleCnt="5"/>
      <dgm:spPr/>
      <dgm:t>
        <a:bodyPr/>
        <a:lstStyle/>
        <a:p>
          <a:endParaRPr lang="nl-NL"/>
        </a:p>
      </dgm:t>
    </dgm:pt>
    <dgm:pt modelId="{9BA13313-0F5C-401A-B311-A1BBEA88AC92}" type="pres">
      <dgm:prSet presAssocID="{E6EF38B4-A6B1-4659-B005-604F876B13D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02FAD7-AED1-42B9-A30E-FE6374E0D5F9}" type="pres">
      <dgm:prSet presAssocID="{E6EF38B4-A6B1-4659-B005-604F876B13D4}" presName="spNode" presStyleCnt="0"/>
      <dgm:spPr/>
    </dgm:pt>
    <dgm:pt modelId="{717C33A5-1E5C-4A78-8705-3E662359A4C4}" type="pres">
      <dgm:prSet presAssocID="{E683DC39-22D1-4BE2-B47C-6B44AEF153F8}" presName="sibTrans" presStyleLbl="sibTrans1D1" presStyleIdx="3" presStyleCnt="5"/>
      <dgm:spPr/>
      <dgm:t>
        <a:bodyPr/>
        <a:lstStyle/>
        <a:p>
          <a:endParaRPr lang="nl-NL"/>
        </a:p>
      </dgm:t>
    </dgm:pt>
    <dgm:pt modelId="{6688BC27-A348-4CDD-A794-34E7061DA393}" type="pres">
      <dgm:prSet presAssocID="{F26067FC-F0D6-4665-9D95-1EF0851C90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5CAB33-079B-4FCB-BDD8-6F2745DB714C}" type="pres">
      <dgm:prSet presAssocID="{F26067FC-F0D6-4665-9D95-1EF0851C908A}" presName="spNode" presStyleCnt="0"/>
      <dgm:spPr/>
    </dgm:pt>
    <dgm:pt modelId="{FCF453EA-BC1B-4279-86D6-1CC45D0E4C89}" type="pres">
      <dgm:prSet presAssocID="{0F5074DF-CC63-43F0-8293-8392218A809C}" presName="sibTrans" presStyleLbl="sibTrans1D1" presStyleIdx="4" presStyleCnt="5"/>
      <dgm:spPr/>
      <dgm:t>
        <a:bodyPr/>
        <a:lstStyle/>
        <a:p>
          <a:endParaRPr lang="nl-NL"/>
        </a:p>
      </dgm:t>
    </dgm:pt>
  </dgm:ptLst>
  <dgm:cxnLst>
    <dgm:cxn modelId="{87F93716-E8E4-40FB-88EB-EBEB3EDBD2C4}" type="presOf" srcId="{858D50FE-0AF3-4C6C-8366-12E6D075FA95}" destId="{BF7033D3-AF08-4E86-B9CC-17EA544BED42}" srcOrd="0" destOrd="0" presId="urn:microsoft.com/office/officeart/2005/8/layout/cycle5"/>
    <dgm:cxn modelId="{475C4902-E634-4A68-8BF5-4F332FAA4D6E}" srcId="{AF72965C-E990-49A3-8C65-07EB6C4430CE}" destId="{858D50FE-0AF3-4C6C-8366-12E6D075FA95}" srcOrd="2" destOrd="0" parTransId="{72CB98F8-3E52-465F-BD1F-F155C8FB4FCC}" sibTransId="{CFCDCC13-DFF2-418A-A88A-29E303093F11}"/>
    <dgm:cxn modelId="{A46231F9-7A58-4426-999E-69D9ABB15A5B}" srcId="{AF72965C-E990-49A3-8C65-07EB6C4430CE}" destId="{F26067FC-F0D6-4665-9D95-1EF0851C908A}" srcOrd="4" destOrd="0" parTransId="{103FE026-4C3A-4659-B2D9-8AC5DDB3E037}" sibTransId="{0F5074DF-CC63-43F0-8293-8392218A809C}"/>
    <dgm:cxn modelId="{8292A945-33BB-4E8F-BAD6-9187F02A49E5}" type="presOf" srcId="{CFCDCC13-DFF2-418A-A88A-29E303093F11}" destId="{E51B7242-662A-4AC7-AD2A-FCDBD742060D}" srcOrd="0" destOrd="0" presId="urn:microsoft.com/office/officeart/2005/8/layout/cycle5"/>
    <dgm:cxn modelId="{A73D6DA1-9304-435E-B8CB-80F1AE8D973D}" type="presOf" srcId="{0F5074DF-CC63-43F0-8293-8392218A809C}" destId="{FCF453EA-BC1B-4279-86D6-1CC45D0E4C89}" srcOrd="0" destOrd="0" presId="urn:microsoft.com/office/officeart/2005/8/layout/cycle5"/>
    <dgm:cxn modelId="{DEB01E9D-033D-4A71-A7A7-D9DD82948F9D}" type="presOf" srcId="{A83D5A76-C731-4565-9292-BC9157949111}" destId="{B180AD0C-570F-42DF-AE57-42B393649E82}" srcOrd="0" destOrd="0" presId="urn:microsoft.com/office/officeart/2005/8/layout/cycle5"/>
    <dgm:cxn modelId="{FB860551-A15E-4335-8B9F-4F0DECF7C2C8}" srcId="{AF72965C-E990-49A3-8C65-07EB6C4430CE}" destId="{7782795F-DB13-4090-8862-97E42BB580D8}" srcOrd="0" destOrd="0" parTransId="{054C2785-7487-4F4C-8450-7605EEF3BB75}" sibTransId="{A83D5A76-C731-4565-9292-BC9157949111}"/>
    <dgm:cxn modelId="{837B7987-4CFF-44A8-B26A-FAC95BBF5D61}" type="presOf" srcId="{E683DC39-22D1-4BE2-B47C-6B44AEF153F8}" destId="{717C33A5-1E5C-4A78-8705-3E662359A4C4}" srcOrd="0" destOrd="0" presId="urn:microsoft.com/office/officeart/2005/8/layout/cycle5"/>
    <dgm:cxn modelId="{8B3D16A5-0170-4794-A46E-32DE1C8FB129}" srcId="{AF72965C-E990-49A3-8C65-07EB6C4430CE}" destId="{FC5BE829-1454-4FB9-A316-CB6304881925}" srcOrd="1" destOrd="0" parTransId="{2B283558-43B6-4FDA-BEA9-7A1185ED39F2}" sibTransId="{65F16A28-EE43-4D44-929A-61ED0427EFCC}"/>
    <dgm:cxn modelId="{08711295-7FC8-4637-9649-80DACA942537}" type="presOf" srcId="{AF72965C-E990-49A3-8C65-07EB6C4430CE}" destId="{601AF5D1-349E-47B3-A30B-F75CE11B343C}" srcOrd="0" destOrd="0" presId="urn:microsoft.com/office/officeart/2005/8/layout/cycle5"/>
    <dgm:cxn modelId="{B0ECCAFD-F0D2-45E1-8272-7BFDB2413263}" type="presOf" srcId="{E6EF38B4-A6B1-4659-B005-604F876B13D4}" destId="{9BA13313-0F5C-401A-B311-A1BBEA88AC92}" srcOrd="0" destOrd="0" presId="urn:microsoft.com/office/officeart/2005/8/layout/cycle5"/>
    <dgm:cxn modelId="{9985AC7D-5692-4460-A040-A17FC019A271}" type="presOf" srcId="{F26067FC-F0D6-4665-9D95-1EF0851C908A}" destId="{6688BC27-A348-4CDD-A794-34E7061DA393}" srcOrd="0" destOrd="0" presId="urn:microsoft.com/office/officeart/2005/8/layout/cycle5"/>
    <dgm:cxn modelId="{8842A06B-4FDD-4488-AE2C-DA68190457C2}" type="presOf" srcId="{65F16A28-EE43-4D44-929A-61ED0427EFCC}" destId="{722554F5-6908-43A8-AE9B-D92FFD6EF088}" srcOrd="0" destOrd="0" presId="urn:microsoft.com/office/officeart/2005/8/layout/cycle5"/>
    <dgm:cxn modelId="{2460CC89-A5E1-47DA-8431-395A7BA12B50}" srcId="{AF72965C-E990-49A3-8C65-07EB6C4430CE}" destId="{E6EF38B4-A6B1-4659-B005-604F876B13D4}" srcOrd="3" destOrd="0" parTransId="{56EAA076-BE55-4207-99AA-DBCBCF801E5D}" sibTransId="{E683DC39-22D1-4BE2-B47C-6B44AEF153F8}"/>
    <dgm:cxn modelId="{3662C0CE-0A51-47CE-8D76-82899B10A3F2}" type="presOf" srcId="{FC5BE829-1454-4FB9-A316-CB6304881925}" destId="{5DCA4FC1-440F-4286-AE6E-0D6BD2A688B4}" srcOrd="0" destOrd="0" presId="urn:microsoft.com/office/officeart/2005/8/layout/cycle5"/>
    <dgm:cxn modelId="{8EFDA46B-4123-44DD-8C53-5043D4AE8D96}" type="presOf" srcId="{7782795F-DB13-4090-8862-97E42BB580D8}" destId="{9D970971-0FA1-4789-A12B-0894E46010AF}" srcOrd="0" destOrd="0" presId="urn:microsoft.com/office/officeart/2005/8/layout/cycle5"/>
    <dgm:cxn modelId="{1DB97549-3D53-421C-9F62-740BAE21E968}" type="presParOf" srcId="{601AF5D1-349E-47B3-A30B-F75CE11B343C}" destId="{9D970971-0FA1-4789-A12B-0894E46010AF}" srcOrd="0" destOrd="0" presId="urn:microsoft.com/office/officeart/2005/8/layout/cycle5"/>
    <dgm:cxn modelId="{FC8803F6-2D7F-4DD5-A3D0-E7ADBEC9F72E}" type="presParOf" srcId="{601AF5D1-349E-47B3-A30B-F75CE11B343C}" destId="{266E81E9-06A2-4E50-AE3D-98AC1042ED0D}" srcOrd="1" destOrd="0" presId="urn:microsoft.com/office/officeart/2005/8/layout/cycle5"/>
    <dgm:cxn modelId="{DF78FCF1-F158-4611-B94B-D0DF492C6B02}" type="presParOf" srcId="{601AF5D1-349E-47B3-A30B-F75CE11B343C}" destId="{B180AD0C-570F-42DF-AE57-42B393649E82}" srcOrd="2" destOrd="0" presId="urn:microsoft.com/office/officeart/2005/8/layout/cycle5"/>
    <dgm:cxn modelId="{CF79C599-02DC-4976-B768-B52FA271E12B}" type="presParOf" srcId="{601AF5D1-349E-47B3-A30B-F75CE11B343C}" destId="{5DCA4FC1-440F-4286-AE6E-0D6BD2A688B4}" srcOrd="3" destOrd="0" presId="urn:microsoft.com/office/officeart/2005/8/layout/cycle5"/>
    <dgm:cxn modelId="{D24AF2D1-6876-4F79-97B8-D719F19FBC8A}" type="presParOf" srcId="{601AF5D1-349E-47B3-A30B-F75CE11B343C}" destId="{6E4C7B36-7FBF-412D-8811-7697767F4B8F}" srcOrd="4" destOrd="0" presId="urn:microsoft.com/office/officeart/2005/8/layout/cycle5"/>
    <dgm:cxn modelId="{A18C3EBE-52D5-4868-B9DB-FDEB9272DF8A}" type="presParOf" srcId="{601AF5D1-349E-47B3-A30B-F75CE11B343C}" destId="{722554F5-6908-43A8-AE9B-D92FFD6EF088}" srcOrd="5" destOrd="0" presId="urn:microsoft.com/office/officeart/2005/8/layout/cycle5"/>
    <dgm:cxn modelId="{43F9FD3C-5EEB-4776-9855-6CAD0DF4BB1D}" type="presParOf" srcId="{601AF5D1-349E-47B3-A30B-F75CE11B343C}" destId="{BF7033D3-AF08-4E86-B9CC-17EA544BED42}" srcOrd="6" destOrd="0" presId="urn:microsoft.com/office/officeart/2005/8/layout/cycle5"/>
    <dgm:cxn modelId="{14E2508D-0BA1-4371-84F9-808D96AC0DD0}" type="presParOf" srcId="{601AF5D1-349E-47B3-A30B-F75CE11B343C}" destId="{64D9FE1B-8A36-4642-9238-C9265F2EE2B2}" srcOrd="7" destOrd="0" presId="urn:microsoft.com/office/officeart/2005/8/layout/cycle5"/>
    <dgm:cxn modelId="{DE487C70-EF31-4467-9CEA-AA47CFE959BA}" type="presParOf" srcId="{601AF5D1-349E-47B3-A30B-F75CE11B343C}" destId="{E51B7242-662A-4AC7-AD2A-FCDBD742060D}" srcOrd="8" destOrd="0" presId="urn:microsoft.com/office/officeart/2005/8/layout/cycle5"/>
    <dgm:cxn modelId="{BFC7875E-49F3-4313-831A-BDB3AA016793}" type="presParOf" srcId="{601AF5D1-349E-47B3-A30B-F75CE11B343C}" destId="{9BA13313-0F5C-401A-B311-A1BBEA88AC92}" srcOrd="9" destOrd="0" presId="urn:microsoft.com/office/officeart/2005/8/layout/cycle5"/>
    <dgm:cxn modelId="{AAAAC9B9-7D7D-4438-B25E-060AC8457996}" type="presParOf" srcId="{601AF5D1-349E-47B3-A30B-F75CE11B343C}" destId="{1102FAD7-AED1-42B9-A30E-FE6374E0D5F9}" srcOrd="10" destOrd="0" presId="urn:microsoft.com/office/officeart/2005/8/layout/cycle5"/>
    <dgm:cxn modelId="{844A73FC-0F21-4870-A629-C907E37CB840}" type="presParOf" srcId="{601AF5D1-349E-47B3-A30B-F75CE11B343C}" destId="{717C33A5-1E5C-4A78-8705-3E662359A4C4}" srcOrd="11" destOrd="0" presId="urn:microsoft.com/office/officeart/2005/8/layout/cycle5"/>
    <dgm:cxn modelId="{97F90F8E-1FE7-4CE3-8959-B57F8BD96BC1}" type="presParOf" srcId="{601AF5D1-349E-47B3-A30B-F75CE11B343C}" destId="{6688BC27-A348-4CDD-A794-34E7061DA393}" srcOrd="12" destOrd="0" presId="urn:microsoft.com/office/officeart/2005/8/layout/cycle5"/>
    <dgm:cxn modelId="{FA7EC1A0-A0CA-40E4-A5DD-4FBBFBFFE667}" type="presParOf" srcId="{601AF5D1-349E-47B3-A30B-F75CE11B343C}" destId="{845CAB33-079B-4FCB-BDD8-6F2745DB714C}" srcOrd="13" destOrd="0" presId="urn:microsoft.com/office/officeart/2005/8/layout/cycle5"/>
    <dgm:cxn modelId="{97261B8F-43AA-4C95-8FA8-626C09BF5462}" type="presParOf" srcId="{601AF5D1-349E-47B3-A30B-F75CE11B343C}" destId="{FCF453EA-BC1B-4279-86D6-1CC45D0E4C8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70971-0FA1-4789-A12B-0894E46010AF}">
      <dsp:nvSpPr>
        <dsp:cNvPr id="0" name=""/>
        <dsp:cNvSpPr/>
      </dsp:nvSpPr>
      <dsp:spPr>
        <a:xfrm>
          <a:off x="3385608" y="3371"/>
          <a:ext cx="1898650" cy="123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Write new code</a:t>
          </a:r>
          <a:endParaRPr lang="nl-NL" sz="2800" kern="1200" dirty="0"/>
        </a:p>
      </dsp:txBody>
      <dsp:txXfrm>
        <a:off x="3445853" y="63616"/>
        <a:ext cx="1778160" cy="1113632"/>
      </dsp:txXfrm>
    </dsp:sp>
    <dsp:sp modelId="{B180AD0C-570F-42DF-AE57-42B393649E82}">
      <dsp:nvSpPr>
        <dsp:cNvPr id="0" name=""/>
        <dsp:cNvSpPr/>
      </dsp:nvSpPr>
      <dsp:spPr>
        <a:xfrm>
          <a:off x="1870799" y="620432"/>
          <a:ext cx="4928268" cy="4928268"/>
        </a:xfrm>
        <a:custGeom>
          <a:avLst/>
          <a:gdLst/>
          <a:ahLst/>
          <a:cxnLst/>
          <a:rect l="0" t="0" r="0" b="0"/>
          <a:pathLst>
            <a:path>
              <a:moveTo>
                <a:pt x="3667445" y="313785"/>
              </a:moveTo>
              <a:arcTo wR="2464134" hR="2464134" stAng="17953853" swAng="1210876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4FC1-440F-4286-AE6E-0D6BD2A688B4}">
      <dsp:nvSpPr>
        <dsp:cNvPr id="0" name=""/>
        <dsp:cNvSpPr/>
      </dsp:nvSpPr>
      <dsp:spPr>
        <a:xfrm>
          <a:off x="5729139" y="1706046"/>
          <a:ext cx="1898650" cy="123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Compile</a:t>
          </a:r>
          <a:r>
            <a:rPr lang="nl-NL" sz="2800" kern="1200" dirty="0" smtClean="0"/>
            <a:t> </a:t>
          </a:r>
          <a:r>
            <a:rPr lang="nl-NL" sz="2800" kern="1200" dirty="0" err="1" smtClean="0"/>
            <a:t>kernel</a:t>
          </a:r>
          <a:endParaRPr lang="nl-NL" sz="2800" kern="1200" dirty="0"/>
        </a:p>
      </dsp:txBody>
      <dsp:txXfrm>
        <a:off x="5789384" y="1766291"/>
        <a:ext cx="1778160" cy="1113632"/>
      </dsp:txXfrm>
    </dsp:sp>
    <dsp:sp modelId="{722554F5-6908-43A8-AE9B-D92FFD6EF088}">
      <dsp:nvSpPr>
        <dsp:cNvPr id="0" name=""/>
        <dsp:cNvSpPr/>
      </dsp:nvSpPr>
      <dsp:spPr>
        <a:xfrm>
          <a:off x="1870799" y="620432"/>
          <a:ext cx="4928268" cy="4928268"/>
        </a:xfrm>
        <a:custGeom>
          <a:avLst/>
          <a:gdLst/>
          <a:ahLst/>
          <a:cxnLst/>
          <a:rect l="0" t="0" r="0" b="0"/>
          <a:pathLst>
            <a:path>
              <a:moveTo>
                <a:pt x="4922346" y="2634865"/>
              </a:moveTo>
              <a:arcTo wR="2464134" hR="2464134" stAng="21838381" swAng="1359213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033D3-AF08-4E86-B9CC-17EA544BED42}">
      <dsp:nvSpPr>
        <dsp:cNvPr id="0" name=""/>
        <dsp:cNvSpPr/>
      </dsp:nvSpPr>
      <dsp:spPr>
        <a:xfrm>
          <a:off x="4833990" y="4461032"/>
          <a:ext cx="1898650" cy="123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Run on board</a:t>
          </a:r>
          <a:endParaRPr lang="nl-NL" sz="2800" kern="1200" dirty="0"/>
        </a:p>
      </dsp:txBody>
      <dsp:txXfrm>
        <a:off x="4894235" y="4521277"/>
        <a:ext cx="1778160" cy="1113632"/>
      </dsp:txXfrm>
    </dsp:sp>
    <dsp:sp modelId="{E51B7242-662A-4AC7-AD2A-FCDBD742060D}">
      <dsp:nvSpPr>
        <dsp:cNvPr id="0" name=""/>
        <dsp:cNvSpPr/>
      </dsp:nvSpPr>
      <dsp:spPr>
        <a:xfrm>
          <a:off x="1870799" y="620432"/>
          <a:ext cx="4928268" cy="4928268"/>
        </a:xfrm>
        <a:custGeom>
          <a:avLst/>
          <a:gdLst/>
          <a:ahLst/>
          <a:cxnLst/>
          <a:rect l="0" t="0" r="0" b="0"/>
          <a:pathLst>
            <a:path>
              <a:moveTo>
                <a:pt x="2766282" y="4909673"/>
              </a:moveTo>
              <a:arcTo wR="2464134" hR="2464134" stAng="4977406" swAng="845188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13313-0F5C-401A-B311-A1BBEA88AC92}">
      <dsp:nvSpPr>
        <dsp:cNvPr id="0" name=""/>
        <dsp:cNvSpPr/>
      </dsp:nvSpPr>
      <dsp:spPr>
        <a:xfrm>
          <a:off x="1937226" y="4461032"/>
          <a:ext cx="1898650" cy="123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err="1" smtClean="0"/>
            <a:t>Wait</a:t>
          </a:r>
          <a:r>
            <a:rPr lang="nl-NL" sz="2800" kern="1200" dirty="0" smtClean="0"/>
            <a:t> </a:t>
          </a:r>
          <a:r>
            <a:rPr lang="nl-NL" sz="2800" kern="1200" dirty="0" err="1" smtClean="0"/>
            <a:t>for</a:t>
          </a:r>
          <a:r>
            <a:rPr lang="nl-NL" sz="2800" kern="1200" dirty="0" smtClean="0"/>
            <a:t> </a:t>
          </a:r>
          <a:r>
            <a:rPr lang="nl-NL" sz="2800" kern="1200" dirty="0" err="1" smtClean="0"/>
            <a:t>it</a:t>
          </a:r>
          <a:r>
            <a:rPr lang="nl-NL" sz="2800" kern="1200" dirty="0" smtClean="0"/>
            <a:t> </a:t>
          </a:r>
          <a:r>
            <a:rPr lang="nl-NL" sz="2800" kern="1200" dirty="0" err="1" smtClean="0"/>
            <a:t>to</a:t>
          </a:r>
          <a:r>
            <a:rPr lang="nl-NL" sz="2800" kern="1200" dirty="0" smtClean="0"/>
            <a:t> crash</a:t>
          </a:r>
          <a:endParaRPr lang="nl-NL" sz="2800" kern="1200" dirty="0"/>
        </a:p>
      </dsp:txBody>
      <dsp:txXfrm>
        <a:off x="1997471" y="4521277"/>
        <a:ext cx="1778160" cy="1113632"/>
      </dsp:txXfrm>
    </dsp:sp>
    <dsp:sp modelId="{717C33A5-1E5C-4A78-8705-3E662359A4C4}">
      <dsp:nvSpPr>
        <dsp:cNvPr id="0" name=""/>
        <dsp:cNvSpPr/>
      </dsp:nvSpPr>
      <dsp:spPr>
        <a:xfrm>
          <a:off x="1870799" y="620432"/>
          <a:ext cx="4928268" cy="4928268"/>
        </a:xfrm>
        <a:custGeom>
          <a:avLst/>
          <a:gdLst/>
          <a:ahLst/>
          <a:cxnLst/>
          <a:rect l="0" t="0" r="0" b="0"/>
          <a:pathLst>
            <a:path>
              <a:moveTo>
                <a:pt x="261329" y="3568494"/>
              </a:moveTo>
              <a:arcTo wR="2464134" hR="2464134" stAng="9202406" swAng="1359213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8BC27-A348-4CDD-A794-34E7061DA393}">
      <dsp:nvSpPr>
        <dsp:cNvPr id="0" name=""/>
        <dsp:cNvSpPr/>
      </dsp:nvSpPr>
      <dsp:spPr>
        <a:xfrm>
          <a:off x="1042077" y="1706046"/>
          <a:ext cx="1898650" cy="12341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Fix </a:t>
          </a:r>
          <a:r>
            <a:rPr lang="nl-NL" sz="2800" kern="1200" dirty="0" err="1" smtClean="0"/>
            <a:t>problems</a:t>
          </a:r>
          <a:endParaRPr lang="nl-NL" sz="2800" kern="1200" dirty="0"/>
        </a:p>
      </dsp:txBody>
      <dsp:txXfrm>
        <a:off x="1102322" y="1766291"/>
        <a:ext cx="1778160" cy="1113632"/>
      </dsp:txXfrm>
    </dsp:sp>
    <dsp:sp modelId="{FCF453EA-BC1B-4279-86D6-1CC45D0E4C89}">
      <dsp:nvSpPr>
        <dsp:cNvPr id="0" name=""/>
        <dsp:cNvSpPr/>
      </dsp:nvSpPr>
      <dsp:spPr>
        <a:xfrm>
          <a:off x="1870799" y="620432"/>
          <a:ext cx="4928268" cy="4928268"/>
        </a:xfrm>
        <a:custGeom>
          <a:avLst/>
          <a:gdLst/>
          <a:ahLst/>
          <a:cxnLst/>
          <a:rect l="0" t="0" r="0" b="0"/>
          <a:pathLst>
            <a:path>
              <a:moveTo>
                <a:pt x="592847" y="860935"/>
              </a:moveTo>
              <a:arcTo wR="2464134" hR="2464134" stAng="13235271" swAng="1210876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B997A8-DF0C-47C8-A93B-406816240133}" type="datetimeFigureOut">
              <a:rPr lang="nl-NL"/>
              <a:pPr>
                <a:defRPr/>
              </a:pPr>
              <a:t>8-10-2015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50E16F-9F0B-46B8-A771-451FC6833A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98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A9D3CD-1DA9-412A-945A-587410548C81}" type="datetimeFigureOut">
              <a:rPr lang="nl-NL" altLang="nl-NL"/>
              <a:pPr>
                <a:defRPr/>
              </a:pPr>
              <a:t>8-10-2015</a:t>
            </a:fld>
            <a:endParaRPr lang="nl-NL" alt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FDD8C8-3D98-4ABD-B5CF-E4E1B9B81B1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005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now</a:t>
            </a:r>
            <a:r>
              <a:rPr lang="nl-NL" baseline="0" dirty="0" smtClean="0"/>
              <a:t> we have </a:t>
            </a:r>
            <a:r>
              <a:rPr lang="nl-NL" baseline="0" dirty="0" err="1" smtClean="0"/>
              <a:t>seen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optimize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processors hardware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different kinds of programs, as </a:t>
            </a:r>
            <a:r>
              <a:rPr lang="nl-NL" baseline="0" dirty="0" err="1" smtClean="0"/>
              <a:t>stated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vision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The question is;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do we control these </a:t>
            </a:r>
            <a:r>
              <a:rPr lang="nl-NL" baseline="0" dirty="0" err="1" smtClean="0"/>
              <a:t>reconfigs</a:t>
            </a:r>
            <a:r>
              <a:rPr lang="nl-NL" baseline="0" dirty="0" smtClean="0"/>
              <a:t>? 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kind of program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It </a:t>
            </a:r>
            <a:r>
              <a:rPr lang="nl-NL" baseline="0" dirty="0" err="1" smtClean="0"/>
              <a:t>needs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configuration</a:t>
            </a:r>
            <a:r>
              <a:rPr lang="nl-NL" baseline="0" dirty="0" smtClean="0"/>
              <a:t> is best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program,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change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automatically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That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where</a:t>
            </a:r>
            <a:r>
              <a:rPr lang="nl-NL" baseline="0" dirty="0" smtClean="0"/>
              <a:t> the OS </a:t>
            </a:r>
            <a:r>
              <a:rPr lang="nl-NL" baseline="0" dirty="0" err="1" smtClean="0"/>
              <a:t>comes</a:t>
            </a:r>
            <a:r>
              <a:rPr lang="nl-NL" baseline="0" dirty="0" smtClean="0"/>
              <a:t> in.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The OS is a </a:t>
            </a:r>
            <a:r>
              <a:rPr lang="nl-NL" baseline="0" dirty="0" err="1" smtClean="0"/>
              <a:t>layer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programs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hardware.</a:t>
            </a:r>
          </a:p>
          <a:p>
            <a:r>
              <a:rPr lang="nl-NL" baseline="0" dirty="0" smtClean="0"/>
              <a:t>The goal is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have the OS </a:t>
            </a:r>
            <a:r>
              <a:rPr lang="nl-NL" baseline="0" dirty="0" err="1" smtClean="0"/>
              <a:t>find</a:t>
            </a:r>
            <a:r>
              <a:rPr lang="nl-NL" baseline="0" dirty="0" smtClean="0"/>
              <a:t> out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the best hardware </a:t>
            </a:r>
            <a:r>
              <a:rPr lang="nl-NL" baseline="0" dirty="0" err="1" smtClean="0"/>
              <a:t>configuration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tasks</a:t>
            </a:r>
            <a:r>
              <a:rPr lang="nl-NL" baseline="0" dirty="0" smtClean="0"/>
              <a:t> is,</a:t>
            </a:r>
          </a:p>
          <a:p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run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efficiently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OS is </a:t>
            </a:r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baseline="0" dirty="0" smtClean="0"/>
              <a:t> the time. </a:t>
            </a:r>
            <a:r>
              <a:rPr lang="nl-NL" baseline="0" dirty="0" err="1" smtClean="0"/>
              <a:t>Switching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different </a:t>
            </a:r>
            <a:r>
              <a:rPr lang="nl-NL" baseline="0" dirty="0" err="1" smtClean="0"/>
              <a:t>task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hundred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times</a:t>
            </a:r>
            <a:r>
              <a:rPr lang="nl-NL" baseline="0" dirty="0" smtClean="0"/>
              <a:t> per second.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seems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your</a:t>
            </a:r>
            <a:r>
              <a:rPr lang="nl-NL" baseline="0" dirty="0" smtClean="0"/>
              <a:t> programs are running at 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time; time </a:t>
            </a:r>
            <a:r>
              <a:rPr lang="nl-NL" baseline="0" dirty="0" err="1" smtClean="0"/>
              <a:t>sharing</a:t>
            </a:r>
            <a:r>
              <a:rPr lang="nl-NL" baseline="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extend</a:t>
            </a:r>
            <a:r>
              <a:rPr lang="nl-NL" dirty="0" smtClean="0"/>
              <a:t> the job of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switching</a:t>
            </a:r>
            <a:r>
              <a:rPr lang="nl-NL" dirty="0" smtClean="0"/>
              <a:t> a </a:t>
            </a:r>
            <a:r>
              <a:rPr lang="nl-NL" dirty="0" err="1" smtClean="0"/>
              <a:t>little</a:t>
            </a:r>
            <a:r>
              <a:rPr lang="nl-NL" dirty="0" smtClean="0"/>
              <a:t> bit:</a:t>
            </a:r>
          </a:p>
          <a:p>
            <a:r>
              <a:rPr lang="nl-NL" dirty="0" smtClean="0"/>
              <a:t>The</a:t>
            </a:r>
            <a:r>
              <a:rPr lang="nl-NL" baseline="0" dirty="0" smtClean="0"/>
              <a:t> OS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check the program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running. It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make a </a:t>
            </a:r>
            <a:r>
              <a:rPr lang="nl-NL" baseline="0" dirty="0" err="1" smtClean="0"/>
              <a:t>prediction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configuration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best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resuming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task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prediction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execution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phase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characterisation</a:t>
            </a:r>
            <a:r>
              <a:rPr lang="nl-NL" baseline="0" dirty="0" smtClean="0"/>
              <a:t> found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static</a:t>
            </a:r>
            <a:r>
              <a:rPr lang="nl-NL" baseline="0" dirty="0" smtClean="0"/>
              <a:t> analysis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the compiler, but I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plan on </a:t>
            </a:r>
            <a:r>
              <a:rPr lang="nl-NL" baseline="0" dirty="0" err="1" smtClean="0"/>
              <a:t>designing</a:t>
            </a:r>
            <a:r>
              <a:rPr lang="nl-NL" baseline="0" dirty="0" smtClean="0"/>
              <a:t> performance monitoring hardware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measures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certain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runtime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characteristics</a:t>
            </a:r>
            <a:r>
              <a:rPr lang="nl-NL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As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Task</a:t>
            </a:r>
            <a:r>
              <a:rPr lang="nl-NL" baseline="0" dirty="0" smtClean="0"/>
              <a:t> 1 is a different kind of program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Task</a:t>
            </a:r>
            <a:r>
              <a:rPr lang="nl-NL" baseline="0" dirty="0" smtClean="0"/>
              <a:t> 2. It is running on a small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Task</a:t>
            </a:r>
            <a:r>
              <a:rPr lang="nl-NL" baseline="0" dirty="0" smtClean="0"/>
              <a:t> 2 is </a:t>
            </a:r>
            <a:r>
              <a:rPr lang="nl-NL" baseline="0" dirty="0" err="1" smtClean="0"/>
              <a:t>predicted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more </a:t>
            </a:r>
            <a:r>
              <a:rPr lang="nl-NL" baseline="0" dirty="0" err="1" smtClean="0"/>
              <a:t>suitable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wide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resuming</a:t>
            </a:r>
            <a:r>
              <a:rPr lang="nl-NL" baseline="0" dirty="0" smtClean="0"/>
              <a:t>, the OS </a:t>
            </a:r>
            <a:r>
              <a:rPr lang="nl-NL" baseline="0" dirty="0" err="1" smtClean="0"/>
              <a:t>should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reconfigure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look </a:t>
            </a:r>
            <a:r>
              <a:rPr lang="nl-NL" dirty="0" err="1" smtClean="0"/>
              <a:t>like</a:t>
            </a:r>
            <a:r>
              <a:rPr lang="nl-NL" dirty="0" smtClean="0"/>
              <a:t>.</a:t>
            </a:r>
          </a:p>
          <a:p>
            <a:r>
              <a:rPr lang="nl-NL" dirty="0" smtClean="0"/>
              <a:t>Of course, </a:t>
            </a:r>
            <a:r>
              <a:rPr lang="nl-NL" dirty="0" err="1" smtClean="0"/>
              <a:t>there</a:t>
            </a:r>
            <a:r>
              <a:rPr lang="nl-NL" dirty="0" smtClean="0"/>
              <a:t> is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enormous</a:t>
            </a:r>
            <a:r>
              <a:rPr lang="nl-NL" dirty="0" smtClean="0"/>
              <a:t> </a:t>
            </a:r>
            <a:r>
              <a:rPr lang="nl-NL" dirty="0" err="1" smtClean="0"/>
              <a:t>amount</a:t>
            </a:r>
            <a:r>
              <a:rPr lang="nl-NL" dirty="0" smtClean="0"/>
              <a:t> of </a:t>
            </a:r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evaluation</a:t>
            </a:r>
            <a:r>
              <a:rPr lang="nl-NL" dirty="0" smtClean="0"/>
              <a:t>, </a:t>
            </a:r>
            <a:r>
              <a:rPr lang="nl-NL" dirty="0" err="1" smtClean="0"/>
              <a:t>prediction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the </a:t>
            </a:r>
            <a:r>
              <a:rPr lang="nl-NL" baseline="0" dirty="0" err="1" smtClean="0"/>
              <a:t>reconfiguration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But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general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idea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create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envisioned</a:t>
            </a:r>
            <a:r>
              <a:rPr lang="nl-NL" baseline="0" dirty="0" smtClean="0"/>
              <a:t> system.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makes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clear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why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port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operating system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rVEX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look </a:t>
            </a:r>
            <a:r>
              <a:rPr lang="nl-NL" dirty="0" err="1" smtClean="0"/>
              <a:t>like</a:t>
            </a:r>
            <a:r>
              <a:rPr lang="nl-NL" dirty="0" smtClean="0"/>
              <a:t>.</a:t>
            </a:r>
          </a:p>
          <a:p>
            <a:r>
              <a:rPr lang="nl-NL" dirty="0" smtClean="0"/>
              <a:t>Of course, </a:t>
            </a:r>
            <a:r>
              <a:rPr lang="nl-NL" dirty="0" err="1" smtClean="0"/>
              <a:t>there</a:t>
            </a:r>
            <a:r>
              <a:rPr lang="nl-NL" dirty="0" smtClean="0"/>
              <a:t> is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enormous</a:t>
            </a:r>
            <a:r>
              <a:rPr lang="nl-NL" dirty="0" smtClean="0"/>
              <a:t> </a:t>
            </a:r>
            <a:r>
              <a:rPr lang="nl-NL" dirty="0" err="1" smtClean="0"/>
              <a:t>amount</a:t>
            </a:r>
            <a:r>
              <a:rPr lang="nl-NL" dirty="0" smtClean="0"/>
              <a:t> of </a:t>
            </a:r>
            <a:r>
              <a:rPr lang="nl-NL" dirty="0" err="1" smtClean="0"/>
              <a:t>challenges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evaluation</a:t>
            </a:r>
            <a:r>
              <a:rPr lang="nl-NL" dirty="0" smtClean="0"/>
              <a:t>, </a:t>
            </a:r>
            <a:r>
              <a:rPr lang="nl-NL" dirty="0" err="1" smtClean="0"/>
              <a:t>prediction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the </a:t>
            </a:r>
            <a:r>
              <a:rPr lang="nl-NL" baseline="0" dirty="0" err="1" smtClean="0"/>
              <a:t>reconfiguration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But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general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idea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think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create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envisioned</a:t>
            </a:r>
            <a:r>
              <a:rPr lang="nl-NL" baseline="0" dirty="0" smtClean="0"/>
              <a:t> system.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makes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clear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why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port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operating system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rVEX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079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run </a:t>
            </a:r>
            <a:r>
              <a:rPr lang="nl-NL" dirty="0" err="1" smtClean="0"/>
              <a:t>an</a:t>
            </a:r>
            <a:r>
              <a:rPr lang="nl-NL" dirty="0" smtClean="0"/>
              <a:t> OS?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need</a:t>
            </a:r>
            <a:r>
              <a:rPr lang="nl-NL" dirty="0" smtClean="0"/>
              <a:t> a processor;</a:t>
            </a:r>
            <a:r>
              <a:rPr lang="nl-NL" baseline="0" dirty="0" smtClean="0"/>
              <a:t> ok check.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memory, </a:t>
            </a:r>
            <a:r>
              <a:rPr lang="nl-NL" baseline="0" dirty="0" err="1" smtClean="0"/>
              <a:t>preferably</a:t>
            </a:r>
            <a:r>
              <a:rPr lang="nl-NL" baseline="0" dirty="0" smtClean="0"/>
              <a:t> a decent </a:t>
            </a:r>
            <a:r>
              <a:rPr lang="nl-NL" baseline="0" dirty="0" err="1" smtClean="0"/>
              <a:t>amount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rVEX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normally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uses</a:t>
            </a:r>
            <a:r>
              <a:rPr lang="nl-NL" baseline="0" dirty="0" smtClean="0"/>
              <a:t> separate </a:t>
            </a:r>
            <a:r>
              <a:rPr lang="nl-NL" baseline="0" dirty="0" err="1" smtClean="0"/>
              <a:t>instruction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data memories but 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a single </a:t>
            </a:r>
            <a:r>
              <a:rPr lang="nl-NL" baseline="0" dirty="0" err="1" smtClean="0"/>
              <a:t>address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space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We want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communicate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system,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actually</a:t>
            </a:r>
            <a:r>
              <a:rPr lang="nl-NL" baseline="0" dirty="0" smtClean="0"/>
              <a:t> does </a:t>
            </a:r>
            <a:r>
              <a:rPr lang="nl-NL" baseline="0" dirty="0" err="1" smtClean="0"/>
              <a:t>something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interruptable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must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handle </a:t>
            </a:r>
            <a:r>
              <a:rPr lang="nl-NL" baseline="0" dirty="0" err="1" smtClean="0"/>
              <a:t>traps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a timer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generate</a:t>
            </a:r>
            <a:r>
              <a:rPr lang="nl-NL" baseline="0" dirty="0" smtClean="0"/>
              <a:t> timer </a:t>
            </a:r>
            <a:r>
              <a:rPr lang="nl-NL" baseline="0" dirty="0" err="1" smtClean="0"/>
              <a:t>interrupts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Linux is a </a:t>
            </a:r>
            <a:r>
              <a:rPr lang="nl-NL" baseline="0" dirty="0" err="1" smtClean="0"/>
              <a:t>time-sharing</a:t>
            </a:r>
            <a:r>
              <a:rPr lang="nl-NL" baseline="0" dirty="0" smtClean="0"/>
              <a:t> system.</a:t>
            </a:r>
          </a:p>
          <a:p>
            <a:r>
              <a:rPr lang="nl-NL" baseline="0" dirty="0" smtClean="0"/>
              <a:t>For </a:t>
            </a:r>
            <a:r>
              <a:rPr lang="nl-NL" baseline="0" dirty="0" err="1" smtClean="0"/>
              <a:t>efficient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debugging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decided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debug</a:t>
            </a:r>
            <a:r>
              <a:rPr lang="nl-NL" baseline="0" dirty="0" smtClean="0"/>
              <a:t> unit in hardware (</a:t>
            </a:r>
            <a:r>
              <a:rPr lang="nl-NL" baseline="0" dirty="0" err="1" smtClean="0"/>
              <a:t>actually</a:t>
            </a:r>
            <a:r>
              <a:rPr lang="nl-NL" baseline="0" dirty="0" smtClean="0"/>
              <a:t> the most important </a:t>
            </a:r>
            <a:r>
              <a:rPr lang="nl-NL" baseline="0" dirty="0" err="1" smtClean="0"/>
              <a:t>reason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wanted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those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things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created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myself</a:t>
            </a:r>
            <a:r>
              <a:rPr lang="nl-NL" baseline="0" dirty="0" smtClean="0"/>
              <a:t>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</a:t>
            </a: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platform </a:t>
            </a:r>
            <a:r>
              <a:rPr lang="nl-NL" dirty="0" err="1" smtClean="0"/>
              <a:t>based</a:t>
            </a:r>
            <a:r>
              <a:rPr lang="nl-NL" dirty="0" smtClean="0"/>
              <a:t> on GRLIB,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already</a:t>
            </a:r>
            <a:r>
              <a:rPr lang="nl-NL" dirty="0" smtClean="0"/>
              <a:t> met most of the </a:t>
            </a:r>
            <a:r>
              <a:rPr lang="nl-NL" dirty="0" err="1" smtClean="0"/>
              <a:t>requirements</a:t>
            </a:r>
            <a:r>
              <a:rPr lang="nl-NL" dirty="0" smtClean="0"/>
              <a:t>.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evaluated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found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additions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needed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Platform </a:t>
            </a:r>
            <a:r>
              <a:rPr lang="nl-NL" dirty="0" err="1" smtClean="0"/>
              <a:t>overview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079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do, is </a:t>
            </a:r>
            <a:r>
              <a:rPr lang="nl-NL" dirty="0" err="1" smtClean="0"/>
              <a:t>essentially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baseline="0" dirty="0" smtClean="0"/>
              <a:t> Architecture-</a:t>
            </a:r>
            <a:r>
              <a:rPr lang="nl-NL" baseline="0" dirty="0" err="1" smtClean="0"/>
              <a:t>specific</a:t>
            </a:r>
            <a:r>
              <a:rPr lang="nl-NL" baseline="0" dirty="0" smtClean="0"/>
              <a:t> code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rVEX</a:t>
            </a:r>
            <a:r>
              <a:rPr lang="nl-NL" baseline="0" dirty="0" smtClean="0"/>
              <a:t> platform.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39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“</a:t>
            </a:r>
            <a:r>
              <a:rPr lang="nl-NL" dirty="0" err="1" smtClean="0"/>
              <a:t>Wait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crash” was the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part of the </a:t>
            </a:r>
            <a:r>
              <a:rPr lang="nl-NL" baseline="0" dirty="0" err="1" smtClean="0"/>
              <a:t>whole</a:t>
            </a:r>
            <a:r>
              <a:rPr lang="nl-NL" baseline="0" dirty="0" smtClean="0"/>
              <a:t> project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didn’t</a:t>
            </a:r>
            <a:r>
              <a:rPr lang="nl-NL" baseline="0" dirty="0" smtClean="0"/>
              <a:t> take a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long time!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Lets </a:t>
            </a:r>
            <a:r>
              <a:rPr lang="nl-NL" dirty="0" err="1" smtClean="0"/>
              <a:t>discuss</a:t>
            </a:r>
            <a:r>
              <a:rPr lang="nl-NL" dirty="0" smtClean="0"/>
              <a:t> the way </a:t>
            </a:r>
            <a:r>
              <a:rPr lang="nl-NL" dirty="0" err="1" smtClean="0"/>
              <a:t>this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done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currently</a:t>
            </a:r>
            <a:r>
              <a:rPr lang="nl-NL" baseline="0" dirty="0" smtClean="0"/>
              <a:t>; </a:t>
            </a:r>
            <a:r>
              <a:rPr lang="nl-NL" dirty="0" smtClean="0"/>
              <a:t>The ERA</a:t>
            </a:r>
            <a:r>
              <a:rPr lang="nl-NL" baseline="0" dirty="0" smtClean="0"/>
              <a:t> approach.</a:t>
            </a:r>
          </a:p>
          <a:p>
            <a:r>
              <a:rPr lang="nl-NL" baseline="0" dirty="0" smtClean="0"/>
              <a:t>The system is running the </a:t>
            </a:r>
            <a:r>
              <a:rPr lang="nl-NL" baseline="0" dirty="0" err="1" smtClean="0"/>
              <a:t>applications</a:t>
            </a:r>
            <a:r>
              <a:rPr lang="nl-NL" baseline="0" dirty="0" smtClean="0"/>
              <a:t> on a separate processor. A </a:t>
            </a:r>
            <a:r>
              <a:rPr lang="nl-NL" baseline="0" dirty="0" err="1" smtClean="0"/>
              <a:t>programmer</a:t>
            </a:r>
            <a:r>
              <a:rPr lang="nl-NL" baseline="0" dirty="0" smtClean="0"/>
              <a:t> must </a:t>
            </a:r>
            <a:r>
              <a:rPr lang="nl-NL" baseline="0" dirty="0" err="1" smtClean="0"/>
              <a:t>manually</a:t>
            </a:r>
            <a:r>
              <a:rPr lang="nl-NL" baseline="0" dirty="0" smtClean="0"/>
              <a:t> extract </a:t>
            </a:r>
            <a:r>
              <a:rPr lang="nl-NL" baseline="0" dirty="0" err="1" smtClean="0"/>
              <a:t>parts</a:t>
            </a:r>
            <a:r>
              <a:rPr lang="nl-NL" baseline="0" dirty="0" smtClean="0"/>
              <a:t> of the program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run on the </a:t>
            </a:r>
            <a:r>
              <a:rPr lang="nl-NL" baseline="0" dirty="0" err="1" smtClean="0"/>
              <a:t>rVEX</a:t>
            </a:r>
            <a:r>
              <a:rPr lang="nl-NL" baseline="0" dirty="0" smtClean="0"/>
              <a:t> coprocessor.</a:t>
            </a:r>
          </a:p>
          <a:p>
            <a:r>
              <a:rPr lang="nl-NL" baseline="0" dirty="0" smtClean="0"/>
              <a:t>The system must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reconfigure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applicable</a:t>
            </a:r>
            <a:r>
              <a:rPr lang="nl-NL" baseline="0" dirty="0" smtClean="0"/>
              <a:t>), transfer the program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data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signal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start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finish </a:t>
            </a:r>
            <a:r>
              <a:rPr lang="nl-NL" baseline="0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get the </a:t>
            </a:r>
            <a:r>
              <a:rPr lang="nl-NL" baseline="0" dirty="0" err="1" smtClean="0"/>
              <a:t>result</a:t>
            </a:r>
            <a:r>
              <a:rPr lang="nl-NL" baseline="0" dirty="0" smtClean="0"/>
              <a:t> back!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results</a:t>
            </a:r>
            <a:r>
              <a:rPr lang="nl-NL" baseline="0" dirty="0" smtClean="0"/>
              <a:t> in large </a:t>
            </a:r>
            <a:r>
              <a:rPr lang="nl-NL" baseline="0" dirty="0" err="1" smtClean="0"/>
              <a:t>overheads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quite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inefficient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approach has 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drawbacks as hardware-software </a:t>
            </a:r>
            <a:r>
              <a:rPr lang="nl-NL" baseline="0" dirty="0" err="1" smtClean="0"/>
              <a:t>compilation</a:t>
            </a:r>
            <a:r>
              <a:rPr lang="nl-NL" baseline="0" dirty="0" smtClean="0"/>
              <a:t> but without the </a:t>
            </a:r>
            <a:r>
              <a:rPr lang="nl-NL" baseline="0" dirty="0" err="1" smtClean="0"/>
              <a:t>increased</a:t>
            </a:r>
            <a:r>
              <a:rPr lang="nl-NL" baseline="0" dirty="0" smtClean="0"/>
              <a:t> performance.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 </a:t>
            </a:r>
            <a:r>
              <a:rPr lang="nl-NL" dirty="0" err="1" smtClean="0"/>
              <a:t>interesting</a:t>
            </a:r>
            <a:r>
              <a:rPr lang="nl-NL" dirty="0" smtClean="0"/>
              <a:t> option For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rVEX</a:t>
            </a:r>
            <a:r>
              <a:rPr lang="nl-NL" dirty="0" smtClean="0"/>
              <a:t> system: a special </a:t>
            </a:r>
            <a:r>
              <a:rPr lang="nl-NL" dirty="0" err="1" smtClean="0"/>
              <a:t>exception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created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optimizing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minimal</a:t>
            </a:r>
            <a:r>
              <a:rPr lang="nl-NL" baseline="0" dirty="0" smtClean="0"/>
              <a:t> area </a:t>
            </a:r>
            <a:r>
              <a:rPr lang="nl-NL" baseline="0" dirty="0" err="1" smtClean="0"/>
              <a:t>usage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The OS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decide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application</a:t>
            </a:r>
            <a:r>
              <a:rPr lang="nl-NL" baseline="0" dirty="0" smtClean="0"/>
              <a:t> has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executed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multiply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operation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far </a:t>
            </a:r>
            <a:r>
              <a:rPr lang="nl-NL" baseline="0" dirty="0" err="1" smtClean="0"/>
              <a:t>too</a:t>
            </a:r>
            <a:r>
              <a:rPr lang="nl-NL" baseline="0" dirty="0" smtClean="0"/>
              <a:t> long.</a:t>
            </a:r>
          </a:p>
          <a:p>
            <a:r>
              <a:rPr lang="nl-NL" baseline="0" dirty="0" smtClean="0"/>
              <a:t>It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switch off the </a:t>
            </a:r>
            <a:r>
              <a:rPr lang="nl-NL" baseline="0" dirty="0" err="1" smtClean="0"/>
              <a:t>unused</a:t>
            </a:r>
            <a:r>
              <a:rPr lang="nl-NL" baseline="0" dirty="0" smtClean="0"/>
              <a:t> MUL units or </a:t>
            </a:r>
            <a:r>
              <a:rPr lang="nl-NL" baseline="0" dirty="0" err="1" smtClean="0"/>
              <a:t>assign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more.</a:t>
            </a:r>
          </a:p>
          <a:p>
            <a:r>
              <a:rPr lang="nl-NL" baseline="0" dirty="0" err="1" smtClean="0"/>
              <a:t>When</a:t>
            </a:r>
            <a:r>
              <a:rPr lang="nl-NL" baseline="0" dirty="0" smtClean="0"/>
              <a:t> the program DOES </a:t>
            </a:r>
            <a:r>
              <a:rPr lang="nl-NL" baseline="0" dirty="0" err="1" smtClean="0"/>
              <a:t>try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perform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multiplication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generate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exception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Instead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crashing</a:t>
            </a:r>
            <a:r>
              <a:rPr lang="nl-NL" baseline="0" dirty="0" smtClean="0"/>
              <a:t>, the operating system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reconfigure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, WITH MUL units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execution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resume </a:t>
            </a:r>
            <a:r>
              <a:rPr lang="nl-NL" baseline="0" dirty="0" err="1" smtClean="0"/>
              <a:t>normally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future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49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To</a:t>
            </a:r>
            <a:r>
              <a:rPr lang="nl-NL" baseline="0" dirty="0" smtClean="0"/>
              <a:t> control the trap unit, I </a:t>
            </a:r>
            <a:r>
              <a:rPr lang="nl-NL" baseline="0" dirty="0" err="1" smtClean="0"/>
              <a:t>added</a:t>
            </a:r>
            <a:r>
              <a:rPr lang="nl-NL" baseline="0" dirty="0" smtClean="0"/>
              <a:t> a new type of register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register file: control register.</a:t>
            </a:r>
          </a:p>
          <a:p>
            <a:r>
              <a:rPr lang="nl-NL" baseline="0" dirty="0" smtClean="0"/>
              <a:t>I </a:t>
            </a:r>
            <a:r>
              <a:rPr lang="nl-NL" baseline="0" dirty="0" err="1" smtClean="0"/>
              <a:t>named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after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needlessly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complicated</a:t>
            </a:r>
            <a:r>
              <a:rPr lang="nl-NL" baseline="0" dirty="0" smtClean="0"/>
              <a:t> piece of </a:t>
            </a:r>
            <a:r>
              <a:rPr lang="nl-NL" baseline="0" dirty="0" err="1" smtClean="0"/>
              <a:t>machinery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everyone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own</a:t>
            </a:r>
            <a:r>
              <a:rPr lang="nl-NL" baseline="0" dirty="0" smtClean="0"/>
              <a:t>, but no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knew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program.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50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1205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remove</a:t>
            </a:r>
            <a:r>
              <a:rPr lang="nl-NL" dirty="0" smtClean="0"/>
              <a:t> these drawbacks, TU Delft has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developed</a:t>
            </a:r>
            <a:r>
              <a:rPr lang="nl-NL" baseline="0" dirty="0" smtClean="0"/>
              <a:t> a VLIW softcore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is FLEXIBLE.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reconfigurable</a:t>
            </a:r>
            <a:r>
              <a:rPr lang="nl-NL" baseline="0" dirty="0" smtClean="0"/>
              <a:t> hardware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change the processor design.</a:t>
            </a:r>
          </a:p>
          <a:p>
            <a:r>
              <a:rPr lang="nl-NL" baseline="0" dirty="0" smtClean="0"/>
              <a:t>The processor has parameters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changed</a:t>
            </a:r>
            <a:r>
              <a:rPr lang="nl-NL" baseline="0" dirty="0" smtClean="0"/>
              <a:t>. The most important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is the issue-</a:t>
            </a:r>
            <a:r>
              <a:rPr lang="nl-NL" baseline="0" dirty="0" err="1" smtClean="0"/>
              <a:t>width</a:t>
            </a:r>
            <a:r>
              <a:rPr lang="nl-NL" baseline="0" dirty="0" smtClean="0"/>
              <a:t>;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number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pipelanes</a:t>
            </a:r>
            <a:r>
              <a:rPr lang="nl-NL" baseline="0" dirty="0" smtClean="0"/>
              <a:t> in a processor.</a:t>
            </a:r>
          </a:p>
          <a:p>
            <a:r>
              <a:rPr lang="nl-NL" baseline="0" dirty="0" smtClean="0"/>
              <a:t>The </a:t>
            </a:r>
            <a:r>
              <a:rPr lang="nl-NL" baseline="0" dirty="0" err="1" smtClean="0"/>
              <a:t>pipelanes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contain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functional</a:t>
            </a:r>
            <a:r>
              <a:rPr lang="nl-NL" baseline="0" dirty="0" smtClean="0"/>
              <a:t> units,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parameter </a:t>
            </a:r>
            <a:r>
              <a:rPr lang="nl-NL" baseline="0" dirty="0" err="1" smtClean="0"/>
              <a:t>defines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instructions</a:t>
            </a:r>
            <a:r>
              <a:rPr lang="nl-NL" baseline="0" dirty="0" smtClean="0"/>
              <a:t> the processor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execute</a:t>
            </a:r>
            <a:r>
              <a:rPr lang="nl-NL" baseline="0" dirty="0" smtClean="0"/>
              <a:t> at 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time.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removes</a:t>
            </a:r>
            <a:r>
              <a:rPr lang="nl-NL" baseline="0" dirty="0" smtClean="0"/>
              <a:t> the drawbacks in the </a:t>
            </a:r>
            <a:r>
              <a:rPr lang="nl-NL" baseline="0" dirty="0" err="1" smtClean="0"/>
              <a:t>following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ways</a:t>
            </a:r>
            <a:r>
              <a:rPr lang="nl-NL" baseline="0" dirty="0" smtClean="0"/>
              <a:t>;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low </a:t>
            </a:r>
            <a:r>
              <a:rPr lang="nl-NL" baseline="0" dirty="0" err="1" smtClean="0"/>
              <a:t>parallelism</a:t>
            </a:r>
            <a:r>
              <a:rPr lang="nl-NL" baseline="0" dirty="0" smtClean="0"/>
              <a:t>, we change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a small issue </a:t>
            </a:r>
            <a:r>
              <a:rPr lang="nl-NL" baseline="0" dirty="0" err="1" smtClean="0"/>
              <a:t>width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minimizing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NOPs</a:t>
            </a:r>
            <a:r>
              <a:rPr lang="nl-NL" baseline="0" dirty="0" smtClean="0"/>
              <a:t>).</a:t>
            </a:r>
          </a:p>
          <a:p>
            <a:r>
              <a:rPr lang="nl-NL" baseline="0" dirty="0" smtClean="0"/>
              <a:t>For </a:t>
            </a:r>
            <a:r>
              <a:rPr lang="nl-NL" baseline="0" dirty="0" err="1" smtClean="0"/>
              <a:t>apps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high </a:t>
            </a:r>
            <a:r>
              <a:rPr lang="nl-NL" baseline="0" dirty="0" err="1" smtClean="0"/>
              <a:t>parallelism</a:t>
            </a:r>
            <a:r>
              <a:rPr lang="nl-NL" baseline="0" dirty="0" smtClean="0"/>
              <a:t>, we change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wide</a:t>
            </a:r>
            <a:r>
              <a:rPr lang="nl-NL" baseline="0" dirty="0" smtClean="0"/>
              <a:t> issue </a:t>
            </a:r>
            <a:r>
              <a:rPr lang="nl-NL" baseline="0" dirty="0" err="1" smtClean="0"/>
              <a:t>width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maximizing</a:t>
            </a:r>
            <a:r>
              <a:rPr lang="nl-NL" baseline="0" dirty="0" smtClean="0"/>
              <a:t> performance).</a:t>
            </a:r>
          </a:p>
          <a:p>
            <a:r>
              <a:rPr lang="nl-NL" baseline="0" dirty="0" err="1" smtClean="0"/>
              <a:t>Binary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compatibility</a:t>
            </a:r>
            <a:r>
              <a:rPr lang="nl-NL" baseline="0" dirty="0" smtClean="0"/>
              <a:t> is no </a:t>
            </a:r>
            <a:r>
              <a:rPr lang="nl-NL" baseline="0" dirty="0" err="1" smtClean="0"/>
              <a:t>problem</a:t>
            </a:r>
            <a:r>
              <a:rPr lang="nl-NL" baseline="0" dirty="0" smtClean="0"/>
              <a:t>; a program is </a:t>
            </a:r>
            <a:r>
              <a:rPr lang="nl-NL" baseline="0" dirty="0" err="1" smtClean="0"/>
              <a:t>compiled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certain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configuration</a:t>
            </a:r>
            <a:r>
              <a:rPr lang="nl-NL" baseline="0" dirty="0" smtClean="0"/>
              <a:t> (parameter set). We </a:t>
            </a:r>
            <a:r>
              <a:rPr lang="nl-NL" baseline="0" dirty="0" err="1" smtClean="0"/>
              <a:t>just</a:t>
            </a:r>
            <a:r>
              <a:rPr lang="nl-NL" baseline="0" dirty="0" smtClean="0"/>
              <a:t> change the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configuration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starting</a:t>
            </a:r>
            <a:r>
              <a:rPr lang="nl-NL" baseline="0" dirty="0" smtClean="0"/>
              <a:t> the program.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So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SOLVE the VLIW drawbacks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the hardware flexibility we </a:t>
            </a:r>
            <a:r>
              <a:rPr lang="nl-NL" baseline="0" dirty="0" err="1" smtClean="0"/>
              <a:t>gained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reconfigurable</a:t>
            </a:r>
            <a:r>
              <a:rPr lang="nl-NL" baseline="0" dirty="0" smtClean="0"/>
              <a:t> hardware (</a:t>
            </a:r>
            <a:r>
              <a:rPr lang="nl-NL" baseline="0" dirty="0" err="1" smtClean="0"/>
              <a:t>answering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earlier</a:t>
            </a:r>
            <a:r>
              <a:rPr lang="nl-NL" baseline="0" dirty="0" smtClean="0"/>
              <a:t> question).</a:t>
            </a:r>
          </a:p>
          <a:p>
            <a:r>
              <a:rPr lang="nl-NL" baseline="0" dirty="0" smtClean="0"/>
              <a:t>But </a:t>
            </a:r>
            <a:r>
              <a:rPr lang="nl-NL" baseline="0" dirty="0" err="1" smtClean="0"/>
              <a:t>theres</a:t>
            </a:r>
            <a:r>
              <a:rPr lang="nl-NL" baseline="0" dirty="0" smtClean="0"/>
              <a:t> more. The </a:t>
            </a:r>
            <a:r>
              <a:rPr lang="nl-NL" baseline="0" dirty="0" err="1" smtClean="0"/>
              <a:t>rVEX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quite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unique</a:t>
            </a:r>
            <a:r>
              <a:rPr lang="nl-NL" baseline="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51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8768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Suppose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your</a:t>
            </a:r>
            <a:r>
              <a:rPr lang="nl-NL" baseline="0" dirty="0" smtClean="0"/>
              <a:t> FPGA.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is room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place</a:t>
            </a:r>
            <a:r>
              <a:rPr lang="nl-NL" baseline="0" dirty="0" smtClean="0"/>
              <a:t> 8 </a:t>
            </a:r>
            <a:r>
              <a:rPr lang="nl-NL" baseline="0" dirty="0" err="1" smtClean="0"/>
              <a:t>pipelanes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(the large squares),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control logic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4 </a:t>
            </a:r>
            <a:r>
              <a:rPr lang="nl-NL" baseline="0" dirty="0" err="1" smtClean="0"/>
              <a:t>rVEX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cores</a:t>
            </a:r>
            <a:r>
              <a:rPr lang="nl-NL" baseline="0" dirty="0" smtClean="0"/>
              <a:t> (the small squares).</a:t>
            </a:r>
          </a:p>
          <a:p>
            <a:r>
              <a:rPr lang="nl-NL" baseline="0" dirty="0" smtClean="0"/>
              <a:t>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configure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4 </a:t>
            </a:r>
            <a:r>
              <a:rPr lang="nl-NL" baseline="0" dirty="0" err="1" smtClean="0"/>
              <a:t>cores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2 </a:t>
            </a:r>
            <a:r>
              <a:rPr lang="nl-NL" baseline="0" dirty="0" err="1" smtClean="0"/>
              <a:t>pipelanes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each</a:t>
            </a:r>
            <a:r>
              <a:rPr lang="nl-NL" baseline="0" dirty="0" smtClean="0"/>
              <a:t>,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52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8768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Or 1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4 </a:t>
            </a:r>
            <a:r>
              <a:rPr lang="nl-NL" baseline="0" dirty="0" err="1" smtClean="0"/>
              <a:t>pipelanes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2 </a:t>
            </a:r>
            <a:r>
              <a:rPr lang="nl-NL" baseline="0" dirty="0" err="1" smtClean="0"/>
              <a:t>cores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2 </a:t>
            </a:r>
            <a:r>
              <a:rPr lang="nl-NL" baseline="0" dirty="0" err="1" smtClean="0"/>
              <a:t>pipelanes</a:t>
            </a:r>
            <a:r>
              <a:rPr lang="nl-NL" baseline="0" dirty="0" smtClean="0"/>
              <a:t>,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53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8768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Or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8-issue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or </a:t>
            </a:r>
            <a:r>
              <a:rPr lang="nl-NL" baseline="0" dirty="0" err="1" smtClean="0"/>
              <a:t>any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combination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we have a program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does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much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parallelism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run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on a 2-issue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save </a:t>
            </a:r>
            <a:r>
              <a:rPr lang="nl-NL" baseline="0" dirty="0" err="1" smtClean="0"/>
              <a:t>NOPs</a:t>
            </a:r>
            <a:r>
              <a:rPr lang="nl-NL" baseline="0" dirty="0" smtClean="0"/>
              <a:t> in the program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allows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the rest of the </a:t>
            </a:r>
            <a:r>
              <a:rPr lang="nl-NL" baseline="0" dirty="0" err="1" smtClean="0"/>
              <a:t>pipelanes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cores</a:t>
            </a:r>
            <a:r>
              <a:rPr lang="nl-NL" baseline="0" dirty="0" smtClean="0"/>
              <a:t>.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run 3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programs at 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time!</a:t>
            </a:r>
          </a:p>
          <a:p>
            <a:r>
              <a:rPr lang="nl-NL" baseline="0" dirty="0" err="1" smtClean="0"/>
              <a:t>If</a:t>
            </a:r>
            <a:r>
              <a:rPr lang="nl-NL" baseline="0" dirty="0" smtClean="0"/>
              <a:t> we have a </a:t>
            </a:r>
            <a:r>
              <a:rPr lang="nl-NL" baseline="0" dirty="0" err="1" smtClean="0"/>
              <a:t>scientific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application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does matrix </a:t>
            </a:r>
            <a:r>
              <a:rPr lang="nl-NL" baseline="0" dirty="0" err="1" smtClean="0"/>
              <a:t>calculations</a:t>
            </a:r>
            <a:r>
              <a:rPr lang="nl-NL" baseline="0" dirty="0" smtClean="0"/>
              <a:t>,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run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on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8-issue 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maximizing</a:t>
            </a:r>
            <a:r>
              <a:rPr lang="nl-NL" baseline="0" dirty="0" smtClean="0"/>
              <a:t> performance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program.</a:t>
            </a:r>
          </a:p>
          <a:p>
            <a:r>
              <a:rPr lang="nl-NL" baseline="0" dirty="0" err="1" smtClean="0"/>
              <a:t>This</a:t>
            </a:r>
            <a:r>
              <a:rPr lang="nl-NL" baseline="0" dirty="0" smtClean="0"/>
              <a:t> is the way we are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hardware flexibility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optimize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softcore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program.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54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876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89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DD8C8-3D98-4ABD-B5CF-E4E1B9B81B1E}" type="slidenum">
              <a:rPr lang="nl-NL" altLang="nl-NL" smtClean="0"/>
              <a:pPr>
                <a:defRPr/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407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69925" y="2924175"/>
            <a:ext cx="10393363" cy="2697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>
              <a:defRPr/>
            </a:pPr>
            <a:endParaRPr lang="nl-NL" altLang="nl-NL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59" y="3066065"/>
            <a:ext cx="9669309" cy="91966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87400" y="4070015"/>
            <a:ext cx="9645228" cy="1444983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789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538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47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43058" y="650240"/>
            <a:ext cx="2544515" cy="693815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04996" y="650240"/>
            <a:ext cx="7421316" cy="693815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17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96" y="650240"/>
            <a:ext cx="10182578" cy="15172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0144" y="2600960"/>
            <a:ext cx="4969368" cy="238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0144" y="5201920"/>
            <a:ext cx="4969368" cy="2386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02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36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633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/>
          <a:lstStyle>
            <a:lvl1pPr algn="l">
              <a:defRPr sz="57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551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0144" y="2600960"/>
            <a:ext cx="4969368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82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93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8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36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11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304925" y="650875"/>
            <a:ext cx="101822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038" y="2600325"/>
            <a:ext cx="101536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0" y="8721725"/>
            <a:ext cx="13004800" cy="1031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 smtClean="0">
              <a:ea typeface="ヒラギノ角ゴ ProN W3" charset="0"/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9364663"/>
            <a:ext cx="13004800" cy="388937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 smtClean="0">
              <a:ea typeface="ヒラギノ角ゴ ProN W3" charset="0"/>
            </a:endParaRPr>
          </a:p>
        </p:txBody>
      </p: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0" y="9645650"/>
            <a:ext cx="130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nl-NL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8723313"/>
            <a:ext cx="130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046" tIns="65023" rIns="130046" bIns="65023" anchor="ctr"/>
          <a:lstStyle/>
          <a:p>
            <a:endParaRPr lang="nl-NL"/>
          </a:p>
        </p:txBody>
      </p:sp>
      <p:sp>
        <p:nvSpPr>
          <p:cNvPr id="1032" name="Text Box 23"/>
          <p:cNvSpPr txBox="1">
            <a:spLocks noChangeArrowheads="1"/>
          </p:cNvSpPr>
          <p:nvPr/>
        </p:nvSpPr>
        <p:spPr bwMode="auto">
          <a:xfrm>
            <a:off x="4443413" y="8886825"/>
            <a:ext cx="62849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altLang="nl-NL" sz="2000" smtClean="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0" y="0"/>
            <a:ext cx="668338" cy="2925763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nl-NL" altLang="nl-NL" sz="3100" smtClean="0">
              <a:ea typeface="ヒラギノ角ゴ ProN W3" charset="0"/>
            </a:endParaRPr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8791575"/>
            <a:ext cx="1252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/>
        </p:nvSpPr>
        <p:spPr bwMode="auto">
          <a:xfrm>
            <a:off x="11001375" y="9048750"/>
            <a:ext cx="6445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defRPr/>
            </a:pPr>
            <a:fld id="{9AA02EB6-3712-49F2-9BE5-D2CB83AED1CB}" type="slidenum">
              <a:rPr lang="nl-NL" altLang="nl-NL" sz="160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pPr algn="r" eaLnBrk="1" hangingPunct="1">
                <a:defRPr/>
              </a:pPr>
              <a:t>‹#›</a:t>
            </a:fld>
            <a:endParaRPr lang="nl-NL" altLang="nl-NL" sz="1600" smtClean="0">
              <a:solidFill>
                <a:schemeClr val="tx1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/>
        </p:nvSpPr>
        <p:spPr bwMode="auto">
          <a:xfrm>
            <a:off x="9466263" y="8994775"/>
            <a:ext cx="2082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nl-NL" sz="1400" smtClean="0">
                <a:solidFill>
                  <a:srgbClr val="00A6D6"/>
                </a:solidFill>
                <a:ea typeface="ヒラギノ角ゴ ProN W3" charset="0"/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iming>
    <p:tnLst>
      <p:par>
        <p:cTn id="1" dur="indefinite" restart="never" nodeType="tmRoot"/>
      </p:par>
    </p:tnLst>
  </p:timing>
  <p:txStyles>
    <p:titleStyle>
      <a:lvl1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2pPr>
      <a:lvl3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3pPr>
      <a:lvl4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4pPr>
      <a:lvl5pPr marL="1217613" indent="-1217613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-128"/>
        </a:defRPr>
      </a:lvl5pPr>
      <a:lvl6pPr marL="1869411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6pPr>
      <a:lvl7pPr marL="2519641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7pPr>
      <a:lvl8pPr marL="3169870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8pPr>
      <a:lvl9pPr marL="3820100" indent="-1219181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9pPr>
    </p:titleStyle>
    <p:bodyStyle>
      <a:lvl1pPr marL="276225" indent="-27622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819150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360488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300">
          <a:solidFill>
            <a:schemeClr val="tx1"/>
          </a:solidFill>
          <a:latin typeface="+mn-lt"/>
          <a:ea typeface="MS PGothic" pitchFamily="34" charset="-128"/>
        </a:defRPr>
      </a:lvl3pPr>
      <a:lvl4pPr marL="1901825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444750" indent="-269875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700">
          <a:solidFill>
            <a:schemeClr val="tx1"/>
          </a:solidFill>
          <a:latin typeface="+mn-lt"/>
          <a:ea typeface="MS PGothic" pitchFamily="34" charset="-128"/>
        </a:defRPr>
      </a:lvl5pPr>
      <a:lvl6pPr marL="3095366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6pPr>
      <a:lvl7pPr marL="3745596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7pPr>
      <a:lvl8pPr marL="4395825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8pPr>
      <a:lvl9pPr marL="5046055" indent="-270929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c9UBdC0gQ0" TargetMode="External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4" y="-19744"/>
            <a:ext cx="13009524" cy="8759824"/>
          </a:xfrm>
          <a:prstGeom prst="rect">
            <a:avLst/>
          </a:prstGeom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69924" y="2037308"/>
            <a:ext cx="10393363" cy="363158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algn="l"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nl-NL" altLang="nl-NL" sz="3400">
              <a:latin typeface="Arial" pitchFamily="34" charset="0"/>
              <a:ea typeface="ヒラギノ角ゴ ProN W3" charset="-128"/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994107" y="2321868"/>
            <a:ext cx="9671050" cy="919162"/>
          </a:xfrm>
        </p:spPr>
        <p:txBody>
          <a:bodyPr/>
          <a:lstStyle/>
          <a:p>
            <a:pPr marL="0" indent="0"/>
            <a:r>
              <a:rPr lang="nl-NL" altLang="nl-NL" dirty="0" smtClean="0"/>
              <a:t>Liquid </a:t>
            </a:r>
            <a:r>
              <a:rPr lang="nl-NL" altLang="nl-NL" dirty="0" err="1" smtClean="0"/>
              <a:t>Architectures</a:t>
            </a:r>
            <a:r>
              <a:rPr lang="nl-NL" altLang="nl-NL" dirty="0" smtClean="0"/>
              <a:t>:</a:t>
            </a:r>
            <a:br>
              <a:rPr lang="nl-NL" altLang="nl-NL" dirty="0" smtClean="0"/>
            </a:br>
            <a:r>
              <a:rPr lang="nl-NL" altLang="nl-NL" dirty="0"/>
              <a:t>	</a:t>
            </a:r>
            <a:r>
              <a:rPr lang="nl-NL" altLang="nl-NL" dirty="0" smtClean="0"/>
              <a:t>Linux on rVEX</a:t>
            </a:r>
            <a:endParaRPr lang="en-US" altLang="nl-NL" dirty="0" smtClean="0"/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1044575" y="4444752"/>
            <a:ext cx="9644062" cy="1752600"/>
          </a:xfrm>
        </p:spPr>
        <p:txBody>
          <a:bodyPr/>
          <a:lstStyle/>
          <a:p>
            <a:pPr algn="r"/>
            <a:r>
              <a:rPr lang="en-GB" altLang="nl-NL" sz="2400" dirty="0" err="1">
                <a:latin typeface="Tahoma" pitchFamily="34" charset="0"/>
              </a:rPr>
              <a:t>Joost</a:t>
            </a:r>
            <a:r>
              <a:rPr lang="en-GB" altLang="nl-NL" sz="2400" dirty="0">
                <a:latin typeface="Tahoma" pitchFamily="34" charset="0"/>
              </a:rPr>
              <a:t> J. </a:t>
            </a:r>
            <a:r>
              <a:rPr lang="en-GB" altLang="nl-NL" sz="2400" dirty="0" smtClean="0">
                <a:latin typeface="Tahoma" pitchFamily="34" charset="0"/>
              </a:rPr>
              <a:t>Hoozemans – Computer Engineering, TU Delft</a:t>
            </a:r>
          </a:p>
          <a:p>
            <a:pPr algn="r"/>
            <a:fld id="{B0B21283-BB19-4918-8967-F57F4A82BAD1}" type="datetime2">
              <a:rPr lang="en-GB" altLang="nl-NL" sz="2400" smtClean="0">
                <a:latin typeface="Tahoma" pitchFamily="34" charset="0"/>
              </a:rPr>
              <a:pPr algn="r"/>
              <a:t>Thursday, 08 October 2015</a:t>
            </a:fld>
            <a:r>
              <a:rPr lang="en-GB" altLang="nl-NL" sz="2400" dirty="0" smtClean="0">
                <a:latin typeface="Tahoma" pitchFamily="34" charset="0"/>
              </a:rPr>
              <a:t/>
            </a:r>
            <a:br>
              <a:rPr lang="en-GB" altLang="nl-NL" sz="2400" dirty="0" smtClean="0">
                <a:latin typeface="Tahoma" pitchFamily="34" charset="0"/>
              </a:rPr>
            </a:br>
            <a:endParaRPr lang="en-GB" altLang="nl-NL" sz="2400" dirty="0" smtClean="0">
              <a:latin typeface="Tahoma" pitchFamily="34" charset="0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0" y="0"/>
            <a:ext cx="668338" cy="2925763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/>
          <a:lstStyle>
            <a:lvl1pPr algn="l" eaLnBrk="0" hangingPunct="0">
              <a:lnSpc>
                <a:spcPts val="3550"/>
              </a:lnSpc>
              <a:buClr>
                <a:srgbClr val="00A6D6"/>
              </a:buClr>
              <a:buChar char="•"/>
              <a:defRPr sz="28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ts val="3550"/>
              </a:lnSpc>
              <a:buClr>
                <a:srgbClr val="00A6D6"/>
              </a:buClr>
              <a:buFont typeface="Times" charset="0"/>
              <a:buChar char="•"/>
              <a:defRPr sz="23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ts val="3550"/>
              </a:lnSpc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355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17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endParaRPr lang="nl-NL" altLang="nl-NL" sz="3100">
              <a:solidFill>
                <a:srgbClr val="000000"/>
              </a:solidFill>
              <a:ea typeface="ヒラギノ角ゴ ProN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/>
              <a:t>-VEX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Roël Seedorf, Anthony Brandon, Fakhar Anjam: version 2.0</a:t>
            </a:r>
          </a:p>
          <a:p>
            <a:endParaRPr lang="nl-NL" dirty="0"/>
          </a:p>
          <a:p>
            <a:r>
              <a:rPr lang="nl-NL" dirty="0" smtClean="0"/>
              <a:t>Redesign</a:t>
            </a:r>
          </a:p>
          <a:p>
            <a:endParaRPr lang="nl-NL" dirty="0"/>
          </a:p>
          <a:p>
            <a:r>
              <a:rPr lang="nl-NL" dirty="0" smtClean="0"/>
              <a:t>Pipelining, forwarding</a:t>
            </a:r>
          </a:p>
          <a:p>
            <a:endParaRPr lang="nl-NL" dirty="0"/>
          </a:p>
          <a:p>
            <a:r>
              <a:rPr lang="nl-NL" dirty="0" smtClean="0"/>
              <a:t>Dynamic</a:t>
            </a:r>
          </a:p>
          <a:p>
            <a:endParaRPr lang="nl-NL" dirty="0"/>
          </a:p>
          <a:p>
            <a:r>
              <a:rPr lang="nl-NL" dirty="0" smtClean="0"/>
              <a:t>No caches</a:t>
            </a:r>
          </a:p>
          <a:p>
            <a:endParaRPr lang="nl-NL" dirty="0"/>
          </a:p>
          <a:p>
            <a:r>
              <a:rPr lang="nl-NL" dirty="0" smtClean="0"/>
              <a:t>117 MHz on Virtex 6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5" name="Tekstvak 5"/>
          <p:cNvSpPr txBox="1"/>
          <p:nvPr/>
        </p:nvSpPr>
        <p:spPr>
          <a:xfrm>
            <a:off x="3397606" y="163644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Development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88" y="3120543"/>
            <a:ext cx="7495728" cy="55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/>
              <a:t>-VEX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Bhavisha Goel, Me: version 3.0</a:t>
            </a:r>
          </a:p>
          <a:p>
            <a:endParaRPr lang="nl-NL" dirty="0"/>
          </a:p>
          <a:p>
            <a:r>
              <a:rPr lang="nl-NL" dirty="0" smtClean="0"/>
              <a:t>SoC</a:t>
            </a:r>
          </a:p>
          <a:p>
            <a:endParaRPr lang="nl-NL" dirty="0"/>
          </a:p>
          <a:p>
            <a:r>
              <a:rPr lang="nl-NL" dirty="0" smtClean="0"/>
              <a:t>caches</a:t>
            </a:r>
          </a:p>
          <a:p>
            <a:endParaRPr lang="nl-NL" dirty="0"/>
          </a:p>
          <a:p>
            <a:r>
              <a:rPr lang="nl-NL" dirty="0" smtClean="0"/>
              <a:t>75 MHz on Virtex 6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Not dynamic due to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caches</a:t>
            </a:r>
          </a:p>
        </p:txBody>
      </p:sp>
      <p:sp>
        <p:nvSpPr>
          <p:cNvPr id="5" name="Tekstvak 5"/>
          <p:cNvSpPr txBox="1"/>
          <p:nvPr/>
        </p:nvSpPr>
        <p:spPr>
          <a:xfrm>
            <a:off x="3397606" y="163644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Development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3075" name="Picture 3" descr="G:\Files\Joost\TU\SurfDrive\afstuderen\thesis\texfiles\images\GRLI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9218"/>
          <a:stretch/>
        </p:blipFill>
        <p:spPr bwMode="auto">
          <a:xfrm>
            <a:off x="5734457" y="3652664"/>
            <a:ext cx="7163642" cy="50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/>
              <a:t>-VEX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Bhavisha Goel, Me: version 3.0</a:t>
            </a:r>
          </a:p>
          <a:p>
            <a:endParaRPr lang="nl-NL" dirty="0"/>
          </a:p>
          <a:p>
            <a:r>
              <a:rPr lang="nl-NL" dirty="0" smtClean="0"/>
              <a:t>SoC</a:t>
            </a:r>
          </a:p>
          <a:p>
            <a:endParaRPr lang="nl-NL" dirty="0"/>
          </a:p>
          <a:p>
            <a:r>
              <a:rPr lang="nl-NL" dirty="0" smtClean="0"/>
              <a:t>caches</a:t>
            </a:r>
          </a:p>
          <a:p>
            <a:endParaRPr lang="nl-NL" dirty="0"/>
          </a:p>
          <a:p>
            <a:r>
              <a:rPr lang="nl-NL" dirty="0" smtClean="0"/>
              <a:t>75 MHz on Virtex 6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Not dynamic due to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caches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Started with Linux</a:t>
            </a:r>
          </a:p>
        </p:txBody>
      </p:sp>
      <p:sp>
        <p:nvSpPr>
          <p:cNvPr id="5" name="Tekstvak 5"/>
          <p:cNvSpPr txBox="1"/>
          <p:nvPr/>
        </p:nvSpPr>
        <p:spPr>
          <a:xfrm>
            <a:off x="3397606" y="163644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Development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3075" name="Picture 3" descr="G:\Files\Joost\TU\SurfDrive\afstuderen\thesis\texfiles\images\GRLI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b="9218"/>
          <a:stretch/>
        </p:blipFill>
        <p:spPr bwMode="auto">
          <a:xfrm>
            <a:off x="5734457" y="3652664"/>
            <a:ext cx="7163642" cy="50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/>
              <a:t>-VEX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Jeroen Van Straten: version 4.0</a:t>
            </a:r>
          </a:p>
          <a:p>
            <a:endParaRPr lang="nl-NL" dirty="0"/>
          </a:p>
          <a:p>
            <a:r>
              <a:rPr lang="nl-NL" dirty="0" smtClean="0"/>
              <a:t>Redesign</a:t>
            </a:r>
          </a:p>
          <a:p>
            <a:endParaRPr lang="nl-NL" dirty="0"/>
          </a:p>
          <a:p>
            <a:r>
              <a:rPr lang="nl-NL" dirty="0" smtClean="0"/>
              <a:t>Dynamic core, dynamic cache</a:t>
            </a:r>
          </a:p>
          <a:p>
            <a:endParaRPr lang="nl-NL" dirty="0"/>
          </a:p>
          <a:p>
            <a:r>
              <a:rPr lang="nl-NL" dirty="0" smtClean="0"/>
              <a:t>Generic design (architectural parameters AND pipeline organization)</a:t>
            </a:r>
          </a:p>
          <a:p>
            <a:endParaRPr lang="nl-NL" dirty="0"/>
          </a:p>
          <a:p>
            <a:r>
              <a:rPr lang="nl-NL" dirty="0" smtClean="0"/>
              <a:t>Precise traps, extensive debugging hardware</a:t>
            </a:r>
          </a:p>
          <a:p>
            <a:endParaRPr lang="nl-NL" dirty="0"/>
          </a:p>
          <a:p>
            <a:r>
              <a:rPr lang="nl-NL" dirty="0" smtClean="0"/>
              <a:t>75 MHz on Virtex 7</a:t>
            </a:r>
          </a:p>
        </p:txBody>
      </p:sp>
      <p:sp>
        <p:nvSpPr>
          <p:cNvPr id="5" name="Tekstvak 5"/>
          <p:cNvSpPr txBox="1"/>
          <p:nvPr/>
        </p:nvSpPr>
        <p:spPr>
          <a:xfrm>
            <a:off x="3397606" y="163644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Development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-VEX core (2015)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7557863"/>
            <a:ext cx="11704320" cy="1036614"/>
          </a:xfrm>
        </p:spPr>
        <p:txBody>
          <a:bodyPr>
            <a:normAutofit fontScale="40000" lnSpcReduction="20000"/>
          </a:bodyPr>
          <a:lstStyle/>
          <a:p>
            <a:r>
              <a:rPr lang="en-US" sz="2600" dirty="0"/>
              <a:t>Dynamic reconfiguration (5 cycles), multiple context support, cache resizing, snooping cache</a:t>
            </a:r>
          </a:p>
          <a:p>
            <a:r>
              <a:rPr lang="en-US" sz="2600" dirty="0"/>
              <a:t>Precise interrupts, configuration via memory-mapped registers, dynamic trace unit, support for breakpoints and single stepping through application codes, </a:t>
            </a:r>
            <a:r>
              <a:rPr lang="en-US" sz="2600" dirty="0" err="1"/>
              <a:t>gdb</a:t>
            </a:r>
            <a:r>
              <a:rPr lang="en-US" sz="2600" dirty="0"/>
              <a:t> support, Linux (2.0) running.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2" y="1670755"/>
            <a:ext cx="12409556" cy="588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l-NL" dirty="0" err="1" smtClean="0"/>
              <a:t>Leveraging</a:t>
            </a:r>
            <a:r>
              <a:rPr lang="nl-NL" dirty="0" smtClean="0"/>
              <a:t> the power of the </a:t>
            </a:r>
            <a:r>
              <a:rPr lang="el-GR" dirty="0"/>
              <a:t>ρ</a:t>
            </a:r>
            <a:r>
              <a:rPr lang="nl-NL" dirty="0"/>
              <a:t>-VEX </a:t>
            </a:r>
          </a:p>
        </p:txBody>
      </p:sp>
    </p:spTree>
    <p:extLst>
      <p:ext uri="{BB962C8B-B14F-4D97-AF65-F5344CB8AC3E}">
        <p14:creationId xmlns:p14="http://schemas.microsoft.com/office/powerpoint/2010/main" val="2341216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3292624"/>
            <a:ext cx="9103360" cy="2492587"/>
          </a:xfrm>
        </p:spPr>
        <p:txBody>
          <a:bodyPr/>
          <a:lstStyle/>
          <a:p>
            <a:r>
              <a:rPr lang="nl-NL" dirty="0" smtClean="0"/>
              <a:t>Reconfigurations </a:t>
            </a:r>
            <a:r>
              <a:rPr lang="nl-NL" dirty="0" smtClean="0"/>
              <a:t>need to be controlled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109912" y="1632766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bg2"/>
                </a:solidFill>
              </a:rPr>
              <a:t>Why</a:t>
            </a:r>
            <a:r>
              <a:rPr lang="nl-NL" sz="2800" dirty="0" smtClean="0">
                <a:solidFill>
                  <a:schemeClr val="bg2"/>
                </a:solidFill>
              </a:rPr>
              <a:t> do we </a:t>
            </a:r>
            <a:r>
              <a:rPr lang="nl-NL" sz="2800" dirty="0" err="1" smtClean="0">
                <a:solidFill>
                  <a:schemeClr val="bg2"/>
                </a:solidFill>
              </a:rPr>
              <a:t>need</a:t>
            </a:r>
            <a:r>
              <a:rPr lang="nl-NL" sz="2800" dirty="0" smtClean="0">
                <a:solidFill>
                  <a:schemeClr val="bg2"/>
                </a:solidFill>
              </a:rPr>
              <a:t> </a:t>
            </a:r>
            <a:r>
              <a:rPr lang="nl-NL" sz="2800" dirty="0" err="1" smtClean="0">
                <a:solidFill>
                  <a:schemeClr val="bg2"/>
                </a:solidFill>
              </a:rPr>
              <a:t>an</a:t>
            </a:r>
            <a:r>
              <a:rPr lang="nl-NL" sz="2800" dirty="0" smtClean="0">
                <a:solidFill>
                  <a:schemeClr val="bg2"/>
                </a:solidFill>
              </a:rPr>
              <a:t> OS?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0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3292624"/>
            <a:ext cx="9103360" cy="2492587"/>
          </a:xfrm>
        </p:spPr>
        <p:txBody>
          <a:bodyPr/>
          <a:lstStyle/>
          <a:p>
            <a:r>
              <a:rPr lang="nl-NL" dirty="0" smtClean="0"/>
              <a:t>Reconfigurations </a:t>
            </a:r>
            <a:r>
              <a:rPr lang="nl-NL" dirty="0" smtClean="0"/>
              <a:t>need to be controlled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80" y="4157441"/>
            <a:ext cx="3960440" cy="447529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09912" y="1632766"/>
            <a:ext cx="4180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bg2"/>
                </a:solidFill>
              </a:rPr>
              <a:t>Why</a:t>
            </a:r>
            <a:r>
              <a:rPr lang="nl-NL" sz="2800" dirty="0" smtClean="0">
                <a:solidFill>
                  <a:schemeClr val="bg2"/>
                </a:solidFill>
              </a:rPr>
              <a:t> do we </a:t>
            </a:r>
            <a:r>
              <a:rPr lang="nl-NL" sz="2800" dirty="0" err="1" smtClean="0">
                <a:solidFill>
                  <a:schemeClr val="bg2"/>
                </a:solidFill>
              </a:rPr>
              <a:t>need</a:t>
            </a:r>
            <a:r>
              <a:rPr lang="nl-NL" sz="2800" dirty="0" smtClean="0">
                <a:solidFill>
                  <a:schemeClr val="bg2"/>
                </a:solidFill>
              </a:rPr>
              <a:t> </a:t>
            </a:r>
            <a:r>
              <a:rPr lang="nl-NL" sz="2800" dirty="0" err="1" smtClean="0">
                <a:solidFill>
                  <a:schemeClr val="bg2"/>
                </a:solidFill>
              </a:rPr>
              <a:t>an</a:t>
            </a:r>
            <a:r>
              <a:rPr lang="nl-NL" sz="2800" dirty="0" smtClean="0">
                <a:solidFill>
                  <a:schemeClr val="bg2"/>
                </a:solidFill>
              </a:rPr>
              <a:t> OS?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65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28339" y="163644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OS running on </a:t>
            </a:r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 smtClean="0">
                <a:solidFill>
                  <a:schemeClr val="bg2"/>
                </a:solidFill>
              </a:rPr>
              <a:t>-VEX</a:t>
            </a:r>
            <a:endParaRPr lang="nl-NL" sz="2800" dirty="0">
              <a:solidFill>
                <a:schemeClr val="bg2"/>
              </a:solidFill>
            </a:endParaRPr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904400" y="4156720"/>
            <a:ext cx="1121462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Afgeronde rechthoek 14"/>
          <p:cNvSpPr/>
          <p:nvPr/>
        </p:nvSpPr>
        <p:spPr bwMode="auto">
          <a:xfrm>
            <a:off x="6790432" y="4336740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Restore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478064" y="4319409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Save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5134248" y="4336740"/>
            <a:ext cx="1656184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Schedule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2263040" y="3895439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24" name="Tekstvak 23"/>
          <p:cNvSpPr txBox="1"/>
          <p:nvPr/>
        </p:nvSpPr>
        <p:spPr>
          <a:xfrm>
            <a:off x="11533437" y="357862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User</a:t>
            </a:r>
            <a:endParaRPr lang="nl-NL" sz="2000" dirty="0"/>
          </a:p>
        </p:txBody>
      </p:sp>
      <p:sp>
        <p:nvSpPr>
          <p:cNvPr id="25" name="Tekstvak 24"/>
          <p:cNvSpPr txBox="1"/>
          <p:nvPr/>
        </p:nvSpPr>
        <p:spPr>
          <a:xfrm>
            <a:off x="11358785" y="435710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System</a:t>
            </a:r>
            <a:endParaRPr lang="nl-NL" sz="2000" dirty="0"/>
          </a:p>
        </p:txBody>
      </p:sp>
      <p:sp>
        <p:nvSpPr>
          <p:cNvPr id="20" name="Afgeronde rechthoek 19"/>
          <p:cNvSpPr/>
          <p:nvPr/>
        </p:nvSpPr>
        <p:spPr bwMode="auto">
          <a:xfrm>
            <a:off x="8446346" y="2159660"/>
            <a:ext cx="2232248" cy="1808509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Afgeronde rechthoek 20"/>
          <p:cNvSpPr/>
          <p:nvPr/>
        </p:nvSpPr>
        <p:spPr bwMode="auto">
          <a:xfrm>
            <a:off x="1245816" y="3364632"/>
            <a:ext cx="2232248" cy="576064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3" name="Rechte verbindingslijn met pijl 11"/>
          <p:cNvCxnSpPr/>
          <p:nvPr/>
        </p:nvCxnSpPr>
        <p:spPr bwMode="auto">
          <a:xfrm flipV="1">
            <a:off x="885776" y="2068488"/>
            <a:ext cx="0" cy="20882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kstvak 18"/>
          <p:cNvSpPr txBox="1"/>
          <p:nvPr/>
        </p:nvSpPr>
        <p:spPr>
          <a:xfrm rot="16200000">
            <a:off x="261515" y="334144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ILP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08278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28339" y="163644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OS running on </a:t>
            </a:r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 smtClean="0">
                <a:solidFill>
                  <a:schemeClr val="bg2"/>
                </a:solidFill>
              </a:rPr>
              <a:t>-VEX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1245816" y="3364632"/>
            <a:ext cx="2232248" cy="576064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8446346" y="2159660"/>
            <a:ext cx="2232248" cy="1808509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Afgeronde rechthoek 14"/>
          <p:cNvSpPr/>
          <p:nvPr/>
        </p:nvSpPr>
        <p:spPr bwMode="auto">
          <a:xfrm>
            <a:off x="6790432" y="4336740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Restore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478064" y="4319409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Save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5134248" y="4336740"/>
            <a:ext cx="1656184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Schedule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2263040" y="3895439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22" name="Ondertitel 2"/>
          <p:cNvSpPr>
            <a:spLocks noGrp="1"/>
          </p:cNvSpPr>
          <p:nvPr>
            <p:ph type="subTitle" idx="1"/>
          </p:nvPr>
        </p:nvSpPr>
        <p:spPr>
          <a:xfrm>
            <a:off x="1950720" y="5740896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OS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reconfigure</a:t>
            </a:r>
            <a:r>
              <a:rPr lang="nl-NL" dirty="0" smtClean="0"/>
              <a:t> the </a:t>
            </a:r>
            <a:r>
              <a:rPr lang="el-GR" dirty="0"/>
              <a:t>ρ</a:t>
            </a:r>
            <a:r>
              <a:rPr lang="nl-NL" dirty="0"/>
              <a:t>-VEX</a:t>
            </a:r>
            <a:r>
              <a:rPr lang="nl-NL" dirty="0" smtClean="0"/>
              <a:t> </a:t>
            </a:r>
            <a:r>
              <a:rPr lang="nl-NL" dirty="0" err="1" smtClean="0"/>
              <a:t>core</a:t>
            </a:r>
            <a:r>
              <a:rPr lang="nl-NL" dirty="0" smtClean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task</a:t>
            </a:r>
            <a:r>
              <a:rPr lang="nl-NL" dirty="0" smtClean="0"/>
              <a:t> switch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Using </a:t>
            </a:r>
            <a:r>
              <a:rPr lang="nl-NL" dirty="0" err="1" smtClean="0"/>
              <a:t>statically</a:t>
            </a:r>
            <a:r>
              <a:rPr lang="nl-NL" dirty="0" smtClean="0"/>
              <a:t> found </a:t>
            </a:r>
            <a:r>
              <a:rPr lang="nl-NL" dirty="0" err="1" smtClean="0"/>
              <a:t>optimal</a:t>
            </a:r>
            <a:r>
              <a:rPr lang="nl-NL" dirty="0" smtClean="0"/>
              <a:t> hardware </a:t>
            </a:r>
            <a:r>
              <a:rPr lang="nl-NL" dirty="0" err="1" smtClean="0"/>
              <a:t>configurations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Using performance counters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measure</a:t>
            </a:r>
            <a:r>
              <a:rPr lang="nl-NL" dirty="0" smtClean="0"/>
              <a:t> </a:t>
            </a:r>
            <a:r>
              <a:rPr lang="nl-NL" dirty="0" err="1" smtClean="0"/>
              <a:t>runtime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r>
              <a:rPr lang="nl-NL" dirty="0" smtClean="0"/>
              <a:t> (</a:t>
            </a:r>
            <a:r>
              <a:rPr lang="nl-NL" dirty="0" err="1" smtClean="0"/>
              <a:t>NOPs</a:t>
            </a:r>
            <a:r>
              <a:rPr lang="nl-NL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Provides</a:t>
            </a:r>
            <a:r>
              <a:rPr lang="nl-NL" dirty="0" smtClean="0"/>
              <a:t> </a:t>
            </a:r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nl-NL" dirty="0" err="1" smtClean="0"/>
              <a:t>configuration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endParaRPr lang="nl-NL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11533437" y="357862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User</a:t>
            </a:r>
            <a:endParaRPr lang="nl-NL" sz="2000" dirty="0"/>
          </a:p>
        </p:txBody>
      </p:sp>
      <p:sp>
        <p:nvSpPr>
          <p:cNvPr id="18" name="Tekstvak 17"/>
          <p:cNvSpPr txBox="1"/>
          <p:nvPr/>
        </p:nvSpPr>
        <p:spPr>
          <a:xfrm>
            <a:off x="11358785" y="435710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System</a:t>
            </a:r>
            <a:endParaRPr lang="nl-NL" sz="2000" dirty="0"/>
          </a:p>
        </p:txBody>
      </p:sp>
      <p:cxnSp>
        <p:nvCxnSpPr>
          <p:cNvPr id="23" name="Rechte verbindingslijn met pijl 11"/>
          <p:cNvCxnSpPr/>
          <p:nvPr/>
        </p:nvCxnSpPr>
        <p:spPr bwMode="auto">
          <a:xfrm>
            <a:off x="904400" y="4156720"/>
            <a:ext cx="1121462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echte verbindingslijn met pijl 11"/>
          <p:cNvCxnSpPr/>
          <p:nvPr/>
        </p:nvCxnSpPr>
        <p:spPr bwMode="auto">
          <a:xfrm flipV="1">
            <a:off x="885776" y="2068488"/>
            <a:ext cx="0" cy="20882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kstvak 18"/>
          <p:cNvSpPr txBox="1"/>
          <p:nvPr/>
        </p:nvSpPr>
        <p:spPr>
          <a:xfrm rot="16200000">
            <a:off x="261515" y="334144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ILP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79702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33144" y="4012704"/>
            <a:ext cx="9103360" cy="2492587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Run-time </a:t>
            </a:r>
            <a:r>
              <a:rPr lang="en-US" sz="3600" dirty="0" err="1">
                <a:solidFill>
                  <a:srgbClr val="FF0000"/>
                </a:solidFill>
              </a:rPr>
              <a:t>adaptivity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of computing systems (</a:t>
            </a:r>
            <a:r>
              <a:rPr lang="en-US" sz="3600" dirty="0">
                <a:solidFill>
                  <a:srgbClr val="FF0000"/>
                </a:solidFill>
              </a:rPr>
              <a:t>processors, memories, network-on-chips</a:t>
            </a:r>
            <a:r>
              <a:rPr lang="en-US" sz="3600" dirty="0"/>
              <a:t>) </a:t>
            </a:r>
            <a:endParaRPr lang="en-US" sz="3600" dirty="0" smtClean="0"/>
          </a:p>
          <a:p>
            <a:r>
              <a:rPr lang="en-US" sz="3600" dirty="0" smtClean="0"/>
              <a:t>to </a:t>
            </a:r>
            <a:r>
              <a:rPr lang="en-US" sz="3600" dirty="0"/>
              <a:t>meet </a:t>
            </a:r>
            <a:r>
              <a:rPr lang="en-US" sz="3600" dirty="0">
                <a:solidFill>
                  <a:srgbClr val="FF0000"/>
                </a:solidFill>
              </a:rPr>
              <a:t>changing requirements 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of </a:t>
            </a:r>
            <a:r>
              <a:rPr lang="en-US" sz="3600" dirty="0">
                <a:solidFill>
                  <a:srgbClr val="FF0000"/>
                </a:solidFill>
              </a:rPr>
              <a:t>applications</a:t>
            </a:r>
            <a:r>
              <a:rPr lang="en-US" sz="3600" dirty="0"/>
              <a:t> being executed </a:t>
            </a:r>
            <a:endParaRPr lang="en-US" sz="3600" dirty="0" smtClean="0"/>
          </a:p>
          <a:p>
            <a:r>
              <a:rPr lang="en-US" sz="3600" dirty="0" smtClean="0"/>
              <a:t>in </a:t>
            </a:r>
            <a:r>
              <a:rPr lang="en-US" sz="3600" dirty="0">
                <a:solidFill>
                  <a:srgbClr val="FF0000"/>
                </a:solidFill>
              </a:rPr>
              <a:t>different environments</a:t>
            </a:r>
            <a:endParaRPr lang="en-US" sz="3600" dirty="0"/>
          </a:p>
          <a:p>
            <a:endParaRPr lang="nl-NL" sz="3600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Liquid Architectures</a:t>
            </a:r>
            <a:endParaRPr lang="nl-NL" dirty="0"/>
          </a:p>
        </p:txBody>
      </p:sp>
      <p:sp>
        <p:nvSpPr>
          <p:cNvPr id="4" name="Tekstvak 5"/>
          <p:cNvSpPr txBox="1"/>
          <p:nvPr/>
        </p:nvSpPr>
        <p:spPr>
          <a:xfrm>
            <a:off x="3548565" y="1636440"/>
            <a:ext cx="200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A Definition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28339" y="163644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OS running on </a:t>
            </a:r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 smtClean="0">
                <a:solidFill>
                  <a:schemeClr val="bg2"/>
                </a:solidFill>
              </a:rPr>
              <a:t>-VEX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381720" y="3400636"/>
            <a:ext cx="1440160" cy="540060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597744" y="4156720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Afgeronde rechthoek 12"/>
          <p:cNvSpPr/>
          <p:nvPr/>
        </p:nvSpPr>
        <p:spPr bwMode="auto">
          <a:xfrm>
            <a:off x="10102799" y="2159660"/>
            <a:ext cx="1430637" cy="17927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Afgeronde rechthoek 14"/>
          <p:cNvSpPr/>
          <p:nvPr/>
        </p:nvSpPr>
        <p:spPr bwMode="auto">
          <a:xfrm>
            <a:off x="6790432" y="4336740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Restore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478064" y="4319409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Save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5134248" y="4336740"/>
            <a:ext cx="1656184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Schedule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2263040" y="3895439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1533437" y="357862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User</a:t>
            </a:r>
            <a:endParaRPr lang="nl-NL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11358785" y="435710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System</a:t>
            </a:r>
            <a:endParaRPr lang="nl-NL" sz="2000" dirty="0"/>
          </a:p>
        </p:txBody>
      </p:sp>
      <p:sp>
        <p:nvSpPr>
          <p:cNvPr id="22" name="Ondertitel 2"/>
          <p:cNvSpPr>
            <a:spLocks noGrp="1"/>
          </p:cNvSpPr>
          <p:nvPr>
            <p:ph type="subTitle" idx="1"/>
          </p:nvPr>
        </p:nvSpPr>
        <p:spPr>
          <a:xfrm>
            <a:off x="1950720" y="5740896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OS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reconfigure</a:t>
            </a:r>
            <a:r>
              <a:rPr lang="nl-NL" dirty="0" smtClean="0"/>
              <a:t> the </a:t>
            </a:r>
            <a:r>
              <a:rPr lang="el-GR" dirty="0"/>
              <a:t>ρ</a:t>
            </a:r>
            <a:r>
              <a:rPr lang="nl-NL" dirty="0"/>
              <a:t>-VEX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task</a:t>
            </a:r>
            <a:r>
              <a:rPr lang="nl-NL" dirty="0" smtClean="0"/>
              <a:t> switch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Using </a:t>
            </a:r>
            <a:r>
              <a:rPr lang="nl-NL" dirty="0" err="1" smtClean="0"/>
              <a:t>statically</a:t>
            </a:r>
            <a:r>
              <a:rPr lang="nl-NL" dirty="0" smtClean="0"/>
              <a:t> found </a:t>
            </a:r>
            <a:r>
              <a:rPr lang="nl-NL" dirty="0" err="1" smtClean="0"/>
              <a:t>optimal</a:t>
            </a:r>
            <a:r>
              <a:rPr lang="nl-NL" dirty="0" smtClean="0"/>
              <a:t> hardware </a:t>
            </a:r>
            <a:r>
              <a:rPr lang="nl-NL" dirty="0" err="1" smtClean="0"/>
              <a:t>configurations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Using performance counters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measure</a:t>
            </a:r>
            <a:r>
              <a:rPr lang="nl-NL" dirty="0" smtClean="0"/>
              <a:t> </a:t>
            </a:r>
            <a:r>
              <a:rPr lang="nl-NL" dirty="0" err="1" smtClean="0"/>
              <a:t>runtime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r>
              <a:rPr lang="nl-NL" dirty="0" smtClean="0"/>
              <a:t> (</a:t>
            </a:r>
            <a:r>
              <a:rPr lang="nl-NL" dirty="0" err="1" smtClean="0"/>
              <a:t>NOPs</a:t>
            </a:r>
            <a:r>
              <a:rPr lang="nl-NL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Provides</a:t>
            </a:r>
            <a:r>
              <a:rPr lang="nl-NL" dirty="0" smtClean="0"/>
              <a:t> </a:t>
            </a:r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nl-NL" dirty="0" err="1" smtClean="0"/>
              <a:t>configuration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endParaRPr lang="nl-NL" dirty="0" smtClean="0"/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821880" y="4319409"/>
            <a:ext cx="1656184" cy="10801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Evaluate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8446616" y="4357104"/>
            <a:ext cx="1656184" cy="10801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Re-</a:t>
            </a: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configure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432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28339" y="163644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OS running on </a:t>
            </a:r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 smtClean="0">
                <a:solidFill>
                  <a:schemeClr val="bg2"/>
                </a:solidFill>
              </a:rPr>
              <a:t>-VEX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381720" y="3400636"/>
            <a:ext cx="1440160" cy="540060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597744" y="4156720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Afgeronde rechthoek 12"/>
          <p:cNvSpPr/>
          <p:nvPr/>
        </p:nvSpPr>
        <p:spPr bwMode="auto">
          <a:xfrm>
            <a:off x="10102799" y="2159660"/>
            <a:ext cx="1430637" cy="17927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Afgeronde rechthoek 14"/>
          <p:cNvSpPr/>
          <p:nvPr/>
        </p:nvSpPr>
        <p:spPr bwMode="auto">
          <a:xfrm>
            <a:off x="6790432" y="4336740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Restore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478064" y="4319409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Save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5134248" y="4336740"/>
            <a:ext cx="1656184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Schedule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2263040" y="3895439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1533437" y="3578629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User</a:t>
            </a:r>
            <a:endParaRPr lang="nl-NL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11358785" y="435710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System</a:t>
            </a:r>
            <a:endParaRPr lang="nl-NL" sz="2000" dirty="0"/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821880" y="4319409"/>
            <a:ext cx="1656184" cy="10801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Evaluate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8446616" y="4357104"/>
            <a:ext cx="1656184" cy="10801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Re-</a:t>
            </a: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configure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635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14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28339" y="1636440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OS running on </a:t>
            </a:r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 smtClean="0">
                <a:solidFill>
                  <a:schemeClr val="bg2"/>
                </a:solidFill>
              </a:rPr>
              <a:t>-VEX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" name="Afgeronde rechthoek 4"/>
          <p:cNvSpPr/>
          <p:nvPr/>
        </p:nvSpPr>
        <p:spPr bwMode="auto">
          <a:xfrm>
            <a:off x="381721" y="5843828"/>
            <a:ext cx="1440160" cy="540060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597745" y="6599912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Afgeronde rechthoek 12"/>
          <p:cNvSpPr/>
          <p:nvPr/>
        </p:nvSpPr>
        <p:spPr bwMode="auto">
          <a:xfrm>
            <a:off x="10102800" y="4602852"/>
            <a:ext cx="1430637" cy="17927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Afgeronde rechthoek 14"/>
          <p:cNvSpPr/>
          <p:nvPr/>
        </p:nvSpPr>
        <p:spPr bwMode="auto">
          <a:xfrm>
            <a:off x="6790433" y="6779932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Restore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478065" y="6762601"/>
            <a:ext cx="1656184" cy="10801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Save</a:t>
            </a:r>
            <a:endParaRPr lang="nl-NL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</a:t>
            </a:r>
            <a:r>
              <a:rPr kumimoji="0" lang="nl-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5134249" y="6779932"/>
            <a:ext cx="1656184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Schedule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2263041" y="633863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1533438" y="6021821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User</a:t>
            </a:r>
            <a:endParaRPr lang="nl-NL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11358786" y="6800296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System</a:t>
            </a:r>
            <a:endParaRPr lang="nl-NL" sz="2000" dirty="0"/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821881" y="6762601"/>
            <a:ext cx="1656184" cy="10801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Evaluate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8446617" y="6800296"/>
            <a:ext cx="1656184" cy="10801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Re-</a:t>
            </a: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configure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501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1859E-6 -2.51993E-6 L -0.12994 0.002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3" y="11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228E-7 0.00049 L -0.2572 0.00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0" y="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3402E-7 -2.01074E-6 L -0.38458 0.000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29" y="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9 -0.00227 L -0.38189 -0.00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29" y="-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154E-6 3.0763E-6 L -0.37591 0.002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 bwMode="auto">
          <a:xfrm>
            <a:off x="381721" y="5843828"/>
            <a:ext cx="1440160" cy="540060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597745" y="6599912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Afgeronde rechthoek 12"/>
          <p:cNvSpPr/>
          <p:nvPr/>
        </p:nvSpPr>
        <p:spPr bwMode="auto">
          <a:xfrm>
            <a:off x="5209452" y="4629143"/>
            <a:ext cx="1430637" cy="179278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1795377" y="6787044"/>
            <a:ext cx="1656184" cy="10801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Schedule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2263041" y="6338631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20" name="Tekstvak 19"/>
          <p:cNvSpPr txBox="1"/>
          <p:nvPr/>
        </p:nvSpPr>
        <p:spPr>
          <a:xfrm>
            <a:off x="11533438" y="6021821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User</a:t>
            </a:r>
            <a:endParaRPr lang="nl-NL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11358786" y="6800296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System</a:t>
            </a:r>
            <a:endParaRPr lang="nl-NL" sz="2000" dirty="0"/>
          </a:p>
        </p:txBody>
      </p:sp>
      <p:sp>
        <p:nvSpPr>
          <p:cNvPr id="18" name="Afgeronde rechthoek 17"/>
          <p:cNvSpPr/>
          <p:nvPr/>
        </p:nvSpPr>
        <p:spPr bwMode="auto">
          <a:xfrm>
            <a:off x="3478065" y="6770194"/>
            <a:ext cx="1656184" cy="108012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Re-</a:t>
            </a: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configure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6920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768" y="4413754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Datapath 1 &amp; 2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768" y="524908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Datapath 3 &amp; 4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3768" y="6084410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Datapath 5 &amp; 6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3768" y="6919737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Datapath 7 &amp; 8</a:t>
            </a:r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38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3766096" y="4432693"/>
            <a:ext cx="2400367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Afgeronde rechthoek 17"/>
          <p:cNvSpPr/>
          <p:nvPr/>
        </p:nvSpPr>
        <p:spPr bwMode="auto">
          <a:xfrm>
            <a:off x="2469952" y="6927681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422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3766096" y="4432693"/>
            <a:ext cx="2400367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Afgeronde rechthoek 17"/>
          <p:cNvSpPr/>
          <p:nvPr/>
        </p:nvSpPr>
        <p:spPr bwMode="auto">
          <a:xfrm>
            <a:off x="2469952" y="6927681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4"/>
          <p:cNvSpPr/>
          <p:nvPr/>
        </p:nvSpPr>
        <p:spPr bwMode="auto">
          <a:xfrm>
            <a:off x="669752" y="4430510"/>
            <a:ext cx="1728192" cy="70515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4"/>
          <p:cNvSpPr/>
          <p:nvPr/>
        </p:nvSpPr>
        <p:spPr bwMode="auto">
          <a:xfrm>
            <a:off x="669752" y="5265838"/>
            <a:ext cx="1728192" cy="70515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4"/>
          <p:cNvSpPr/>
          <p:nvPr/>
        </p:nvSpPr>
        <p:spPr bwMode="auto">
          <a:xfrm>
            <a:off x="669752" y="6101166"/>
            <a:ext cx="1728192" cy="70515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922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3766096" y="4432693"/>
            <a:ext cx="2400367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Afgeronde rechthoek 17"/>
          <p:cNvSpPr/>
          <p:nvPr/>
        </p:nvSpPr>
        <p:spPr bwMode="auto">
          <a:xfrm>
            <a:off x="2469952" y="6927681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4"/>
          <p:cNvSpPr/>
          <p:nvPr/>
        </p:nvSpPr>
        <p:spPr bwMode="auto">
          <a:xfrm>
            <a:off x="669752" y="4430510"/>
            <a:ext cx="1728192" cy="70515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5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4"/>
          <p:cNvSpPr/>
          <p:nvPr/>
        </p:nvSpPr>
        <p:spPr bwMode="auto">
          <a:xfrm>
            <a:off x="669752" y="5265838"/>
            <a:ext cx="1728192" cy="7051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4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4"/>
          <p:cNvSpPr/>
          <p:nvPr/>
        </p:nvSpPr>
        <p:spPr bwMode="auto">
          <a:xfrm>
            <a:off x="669752" y="6101166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239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3766097" y="4432693"/>
            <a:ext cx="1800200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Afgeronde rechthoek 17"/>
          <p:cNvSpPr/>
          <p:nvPr/>
        </p:nvSpPr>
        <p:spPr bwMode="auto">
          <a:xfrm>
            <a:off x="2469952" y="6927681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4"/>
          <p:cNvSpPr/>
          <p:nvPr/>
        </p:nvSpPr>
        <p:spPr bwMode="auto">
          <a:xfrm>
            <a:off x="669752" y="4430510"/>
            <a:ext cx="1728192" cy="70515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5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4"/>
          <p:cNvSpPr/>
          <p:nvPr/>
        </p:nvSpPr>
        <p:spPr bwMode="auto">
          <a:xfrm>
            <a:off x="669752" y="5265838"/>
            <a:ext cx="1728192" cy="7051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4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4"/>
          <p:cNvSpPr/>
          <p:nvPr/>
        </p:nvSpPr>
        <p:spPr bwMode="auto">
          <a:xfrm>
            <a:off x="669752" y="6101166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Afgeronde rechthoek 17"/>
          <p:cNvSpPr/>
          <p:nvPr/>
        </p:nvSpPr>
        <p:spPr bwMode="auto">
          <a:xfrm>
            <a:off x="5638304" y="4432694"/>
            <a:ext cx="1296144" cy="320013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Afgeronde rechthoek 12"/>
          <p:cNvSpPr/>
          <p:nvPr/>
        </p:nvSpPr>
        <p:spPr bwMode="auto">
          <a:xfrm>
            <a:off x="7006457" y="4441314"/>
            <a:ext cx="1728192" cy="152967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Afgeronde rechthoek 4"/>
          <p:cNvSpPr/>
          <p:nvPr/>
        </p:nvSpPr>
        <p:spPr bwMode="auto">
          <a:xfrm>
            <a:off x="7006456" y="6927682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Afgeronde rechthoek 17"/>
          <p:cNvSpPr/>
          <p:nvPr/>
        </p:nvSpPr>
        <p:spPr bwMode="auto">
          <a:xfrm>
            <a:off x="8794755" y="6936493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Afgeronde rechthoek 12"/>
          <p:cNvSpPr/>
          <p:nvPr/>
        </p:nvSpPr>
        <p:spPr bwMode="auto">
          <a:xfrm>
            <a:off x="10102800" y="4437696"/>
            <a:ext cx="1800200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  <p:sp>
        <p:nvSpPr>
          <p:cNvPr id="9" name="Lightning Bolt 8"/>
          <p:cNvSpPr/>
          <p:nvPr/>
        </p:nvSpPr>
        <p:spPr bwMode="auto">
          <a:xfrm>
            <a:off x="4990232" y="3148608"/>
            <a:ext cx="648072" cy="1080120"/>
          </a:xfrm>
          <a:prstGeom prst="lightningBolt">
            <a:avLst/>
          </a:prstGeom>
          <a:solidFill>
            <a:schemeClr val="accent2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5510" y="3148608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>Interrupt</a:t>
            </a:r>
            <a:endParaRPr lang="nl-NL" dirty="0">
              <a:solidFill>
                <a:schemeClr val="accent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0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3766097" y="4432693"/>
            <a:ext cx="1800200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Afgeronde rechthoek 17"/>
          <p:cNvSpPr/>
          <p:nvPr/>
        </p:nvSpPr>
        <p:spPr bwMode="auto">
          <a:xfrm>
            <a:off x="2469952" y="6927681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4"/>
          <p:cNvSpPr/>
          <p:nvPr/>
        </p:nvSpPr>
        <p:spPr bwMode="auto">
          <a:xfrm>
            <a:off x="669752" y="4430510"/>
            <a:ext cx="1728192" cy="70515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5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4"/>
          <p:cNvSpPr/>
          <p:nvPr/>
        </p:nvSpPr>
        <p:spPr bwMode="auto">
          <a:xfrm>
            <a:off x="669752" y="5265838"/>
            <a:ext cx="1728192" cy="7051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4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4"/>
          <p:cNvSpPr/>
          <p:nvPr/>
        </p:nvSpPr>
        <p:spPr bwMode="auto">
          <a:xfrm>
            <a:off x="669752" y="6101166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Afgeronde rechthoek 17"/>
          <p:cNvSpPr/>
          <p:nvPr/>
        </p:nvSpPr>
        <p:spPr bwMode="auto">
          <a:xfrm>
            <a:off x="5638304" y="4432694"/>
            <a:ext cx="1296144" cy="320013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Afgeronde rechthoek 12"/>
          <p:cNvSpPr/>
          <p:nvPr/>
        </p:nvSpPr>
        <p:spPr bwMode="auto">
          <a:xfrm>
            <a:off x="7006457" y="4441314"/>
            <a:ext cx="1728192" cy="152967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Afgeronde rechthoek 4"/>
          <p:cNvSpPr/>
          <p:nvPr/>
        </p:nvSpPr>
        <p:spPr bwMode="auto">
          <a:xfrm>
            <a:off x="7006456" y="6927682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Afgeronde rechthoek 17"/>
          <p:cNvSpPr/>
          <p:nvPr/>
        </p:nvSpPr>
        <p:spPr bwMode="auto">
          <a:xfrm>
            <a:off x="8794755" y="6936493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Afgeronde rechthoek 12"/>
          <p:cNvSpPr/>
          <p:nvPr/>
        </p:nvSpPr>
        <p:spPr bwMode="auto">
          <a:xfrm>
            <a:off x="10102800" y="4437696"/>
            <a:ext cx="1800200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2829992" y="3364632"/>
            <a:ext cx="432048" cy="72008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6070352" y="3364632"/>
            <a:ext cx="432048" cy="72008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9190799" y="3364632"/>
            <a:ext cx="432048" cy="720080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996" y="2232208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5 Cycles!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32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783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Liquid Architectures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 bwMode="auto">
          <a:xfrm>
            <a:off x="2037904" y="4156720"/>
            <a:ext cx="9145016" cy="136815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4373828"/>
            <a:ext cx="9103360" cy="1005944"/>
          </a:xfrm>
        </p:spPr>
        <p:txBody>
          <a:bodyPr/>
          <a:lstStyle/>
          <a:p>
            <a:r>
              <a:rPr lang="nl-NL" dirty="0" err="1" smtClean="0"/>
              <a:t>Implementing</a:t>
            </a:r>
            <a:r>
              <a:rPr lang="nl-NL" dirty="0" smtClean="0"/>
              <a:t> a system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constantly</a:t>
            </a:r>
            <a:r>
              <a:rPr lang="nl-NL" dirty="0" smtClean="0"/>
              <a:t> </a:t>
            </a:r>
            <a:r>
              <a:rPr lang="nl-NL" dirty="0" err="1" smtClean="0"/>
              <a:t>optimizes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hardware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running </a:t>
            </a:r>
            <a:r>
              <a:rPr lang="nl-NL" dirty="0" err="1" smtClean="0"/>
              <a:t>tasks</a:t>
            </a:r>
            <a:endParaRPr lang="nl-NL" dirty="0"/>
          </a:p>
        </p:txBody>
      </p:sp>
      <p:sp>
        <p:nvSpPr>
          <p:cNvPr id="5" name="Tekstvak 5"/>
          <p:cNvSpPr txBox="1"/>
          <p:nvPr/>
        </p:nvSpPr>
        <p:spPr>
          <a:xfrm>
            <a:off x="3971500" y="1636440"/>
            <a:ext cx="115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Vision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3766097" y="4432693"/>
            <a:ext cx="1800200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Afgeronde rechthoek 17"/>
          <p:cNvSpPr/>
          <p:nvPr/>
        </p:nvSpPr>
        <p:spPr bwMode="auto">
          <a:xfrm>
            <a:off x="2469952" y="6927681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Afgeronde rechthoek 4"/>
          <p:cNvSpPr/>
          <p:nvPr/>
        </p:nvSpPr>
        <p:spPr bwMode="auto">
          <a:xfrm>
            <a:off x="669752" y="4430510"/>
            <a:ext cx="1728192" cy="70515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5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Afgeronde rechthoek 4"/>
          <p:cNvSpPr/>
          <p:nvPr/>
        </p:nvSpPr>
        <p:spPr bwMode="auto">
          <a:xfrm>
            <a:off x="669752" y="5265838"/>
            <a:ext cx="1728192" cy="70515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4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8" name="Afgeronde rechthoek 4"/>
          <p:cNvSpPr/>
          <p:nvPr/>
        </p:nvSpPr>
        <p:spPr bwMode="auto">
          <a:xfrm>
            <a:off x="669752" y="6101166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Afgeronde rechthoek 17"/>
          <p:cNvSpPr/>
          <p:nvPr/>
        </p:nvSpPr>
        <p:spPr bwMode="auto">
          <a:xfrm>
            <a:off x="5638304" y="4432694"/>
            <a:ext cx="1296144" cy="320013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Afgeronde rechthoek 12"/>
          <p:cNvSpPr/>
          <p:nvPr/>
        </p:nvSpPr>
        <p:spPr bwMode="auto">
          <a:xfrm>
            <a:off x="7006457" y="4441314"/>
            <a:ext cx="1728192" cy="152967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7" name="Afgeronde rechthoek 4"/>
          <p:cNvSpPr/>
          <p:nvPr/>
        </p:nvSpPr>
        <p:spPr bwMode="auto">
          <a:xfrm>
            <a:off x="7006456" y="6927682"/>
            <a:ext cx="1728192" cy="705151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Task 3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Afgeronde rechthoek 17"/>
          <p:cNvSpPr/>
          <p:nvPr/>
        </p:nvSpPr>
        <p:spPr bwMode="auto">
          <a:xfrm>
            <a:off x="8794755" y="6936493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Afgeronde rechthoek 12"/>
          <p:cNvSpPr/>
          <p:nvPr/>
        </p:nvSpPr>
        <p:spPr bwMode="auto">
          <a:xfrm>
            <a:off x="10102800" y="4437696"/>
            <a:ext cx="1800200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2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  <p:sp>
        <p:nvSpPr>
          <p:cNvPr id="33" name="Tekstvak 5"/>
          <p:cNvSpPr txBox="1"/>
          <p:nvPr/>
        </p:nvSpPr>
        <p:spPr>
          <a:xfrm>
            <a:off x="2274436" y="1634580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Goal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00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989E-6 2.13542E-6 L -0.10246 -0.000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9" y="-4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956E-6 -1.40625E-6 L -0.21053 0.003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6" y="1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956E-6 7.29167E-7 L -0.21053 0.004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6" y="2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709E-7 3.85417E-6 L -0.31298 -0.001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5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Liquid Computing</a:t>
            </a:r>
            <a:endParaRPr lang="nl-NL" dirty="0"/>
          </a:p>
        </p:txBody>
      </p:sp>
      <p:cxnSp>
        <p:nvCxnSpPr>
          <p:cNvPr id="12" name="Rechte verbindingslijn met pijl 11"/>
          <p:cNvCxnSpPr/>
          <p:nvPr/>
        </p:nvCxnSpPr>
        <p:spPr bwMode="auto">
          <a:xfrm>
            <a:off x="620577" y="7829128"/>
            <a:ext cx="115212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kstvak 18"/>
          <p:cNvSpPr txBox="1"/>
          <p:nvPr/>
        </p:nvSpPr>
        <p:spPr>
          <a:xfrm>
            <a:off x="12285873" y="7567847"/>
            <a:ext cx="269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</a:t>
            </a:r>
            <a:endParaRPr lang="nl-NL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20577" y="6893025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0577" y="4387042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577" y="5222370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0577" y="6057698"/>
            <a:ext cx="11521280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Afgeronde rechthoek 4"/>
          <p:cNvSpPr/>
          <p:nvPr/>
        </p:nvSpPr>
        <p:spPr bwMode="auto">
          <a:xfrm>
            <a:off x="669752" y="6927682"/>
            <a:ext cx="1728192" cy="705151"/>
          </a:xfrm>
          <a:prstGeom prst="roundRect">
            <a:avLst/>
          </a:prstGeom>
          <a:solidFill>
            <a:srgbClr val="EC7F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1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Afgeronde rechthoek 12"/>
          <p:cNvSpPr/>
          <p:nvPr/>
        </p:nvSpPr>
        <p:spPr bwMode="auto">
          <a:xfrm>
            <a:off x="3766096" y="4432693"/>
            <a:ext cx="2400367" cy="3209403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err="1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Task</a:t>
            </a: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 2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Afgeronde rechthoek 17"/>
          <p:cNvSpPr/>
          <p:nvPr/>
        </p:nvSpPr>
        <p:spPr bwMode="auto">
          <a:xfrm>
            <a:off x="2469952" y="6927681"/>
            <a:ext cx="1224136" cy="70515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</a:rPr>
              <a:t>Reconf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kstvak 5"/>
          <p:cNvSpPr txBox="1"/>
          <p:nvPr/>
        </p:nvSpPr>
        <p:spPr>
          <a:xfrm>
            <a:off x="1614802" y="163458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Current state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4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Hardware </a:t>
            </a:r>
            <a:r>
              <a:rPr lang="nl-NL" dirty="0" err="1" smtClean="0"/>
              <a:t>development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l-NL" dirty="0" smtClean="0"/>
              <a:t>Hardware requirements for Linux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97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Hardware </a:t>
            </a:r>
            <a:r>
              <a:rPr lang="nl-NL" dirty="0" err="1" smtClean="0"/>
              <a:t>development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Processor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Main</a:t>
            </a:r>
            <a:r>
              <a:rPr lang="nl-NL" dirty="0" smtClean="0"/>
              <a:t> memory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Modified</a:t>
            </a:r>
            <a:r>
              <a:rPr lang="nl-NL" dirty="0" smtClean="0"/>
              <a:t> </a:t>
            </a:r>
            <a:r>
              <a:rPr lang="nl-NL" dirty="0" err="1" smtClean="0"/>
              <a:t>Harvard</a:t>
            </a:r>
            <a:r>
              <a:rPr lang="nl-NL" dirty="0" smtClean="0"/>
              <a:t> </a:t>
            </a:r>
            <a:r>
              <a:rPr lang="nl-NL" dirty="0" err="1" smtClean="0"/>
              <a:t>architecture</a:t>
            </a:r>
            <a:r>
              <a:rPr lang="nl-NL" dirty="0" smtClean="0"/>
              <a:t> – single </a:t>
            </a:r>
            <a:r>
              <a:rPr lang="nl-NL" dirty="0" err="1" smtClean="0"/>
              <a:t>address</a:t>
            </a:r>
            <a:r>
              <a:rPr lang="nl-NL" dirty="0" err="1"/>
              <a:t>-</a:t>
            </a:r>
            <a:r>
              <a:rPr lang="nl-NL" dirty="0" err="1" smtClean="0"/>
              <a:t>space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Adequate </a:t>
            </a:r>
            <a:r>
              <a:rPr lang="nl-NL" dirty="0" err="1" smtClean="0"/>
              <a:t>size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Serial</a:t>
            </a:r>
            <a:r>
              <a:rPr lang="nl-NL" dirty="0" smtClean="0"/>
              <a:t> </a:t>
            </a:r>
            <a:r>
              <a:rPr lang="nl-NL" dirty="0" err="1" smtClean="0"/>
              <a:t>connection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Trap/</a:t>
            </a:r>
            <a:r>
              <a:rPr lang="nl-NL" dirty="0" err="1" smtClean="0"/>
              <a:t>Interrupt</a:t>
            </a:r>
            <a:r>
              <a:rPr lang="nl-NL" dirty="0" smtClean="0"/>
              <a:t> Facility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Timer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Debugger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strictly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endParaRPr lang="nl-NL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1533848" y="163458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bg2"/>
                </a:solidFill>
              </a:rPr>
              <a:t>Requirements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01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Initial</a:t>
            </a:r>
            <a:r>
              <a:rPr lang="nl-NL" dirty="0" smtClean="0"/>
              <a:t> platform: GRLIB-</a:t>
            </a:r>
            <a:r>
              <a:rPr lang="nl-NL" dirty="0" err="1" smtClean="0"/>
              <a:t>based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smtClean="0"/>
              <a:t>memory, caches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UART </a:t>
            </a:r>
            <a:r>
              <a:rPr lang="nl-NL" dirty="0" err="1" smtClean="0"/>
              <a:t>serial</a:t>
            </a:r>
            <a:r>
              <a:rPr lang="nl-NL" dirty="0" smtClean="0"/>
              <a:t> interface </a:t>
            </a:r>
            <a:r>
              <a:rPr lang="nl-NL" dirty="0" err="1" smtClean="0"/>
              <a:t>for</a:t>
            </a:r>
            <a:r>
              <a:rPr lang="nl-NL" dirty="0" smtClean="0"/>
              <a:t> console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Interrupt</a:t>
            </a:r>
            <a:r>
              <a:rPr lang="nl-NL" dirty="0" smtClean="0"/>
              <a:t> controller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Timer</a:t>
            </a: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Additions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Trap facility in the </a:t>
            </a:r>
            <a:r>
              <a:rPr lang="el-GR" dirty="0"/>
              <a:t>ρ</a:t>
            </a:r>
            <a:r>
              <a:rPr lang="nl-NL" dirty="0"/>
              <a:t>-VEX</a:t>
            </a:r>
            <a:r>
              <a:rPr lang="nl-NL" dirty="0" smtClean="0"/>
              <a:t> </a:t>
            </a:r>
            <a:r>
              <a:rPr lang="nl-NL" dirty="0" err="1" smtClean="0"/>
              <a:t>core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Debugger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461840" y="1639932"/>
            <a:ext cx="25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Platform setup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pPr lvl="0"/>
            <a:r>
              <a:rPr lang="nl-NL" dirty="0" smtClean="0"/>
              <a:t>Hardware </a:t>
            </a:r>
            <a:r>
              <a:rPr lang="nl-NL" dirty="0" err="1" smtClean="0"/>
              <a:t>development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7147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461840" y="1639932"/>
            <a:ext cx="250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Platform setup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pPr lvl="0"/>
            <a:r>
              <a:rPr lang="nl-NL" dirty="0" smtClean="0"/>
              <a:t>Hardware </a:t>
            </a:r>
            <a:r>
              <a:rPr lang="nl-NL" dirty="0" err="1" smtClean="0"/>
              <a:t>development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97" y="1901542"/>
            <a:ext cx="13106697" cy="62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2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Linux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l-NL" dirty="0" err="1" smtClean="0"/>
              <a:t>Adding</a:t>
            </a:r>
            <a:r>
              <a:rPr lang="nl-NL" dirty="0" smtClean="0"/>
              <a:t> the VEX </a:t>
            </a:r>
            <a:r>
              <a:rPr lang="nl-NL" dirty="0" err="1" smtClean="0"/>
              <a:t>architecture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Linux 2.0 </a:t>
            </a:r>
            <a:r>
              <a:rPr lang="nl-NL" dirty="0" err="1" smtClean="0"/>
              <a:t>kernel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233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Linux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Free, Open source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Runs on 80% of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smartphones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Runs on 80% of </a:t>
            </a:r>
            <a:r>
              <a:rPr lang="nl-NL" dirty="0" err="1" smtClean="0"/>
              <a:t>all</a:t>
            </a:r>
            <a:r>
              <a:rPr lang="nl-NL" dirty="0" smtClean="0"/>
              <a:t> supercomputers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Portable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No MMU? =&gt; </a:t>
            </a:r>
            <a:r>
              <a:rPr lang="nl-NL" dirty="0" err="1" smtClean="0"/>
              <a:t>uCLinux</a:t>
            </a:r>
            <a:r>
              <a:rPr lang="nl-NL" dirty="0" smtClean="0"/>
              <a:t>!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2.0 </a:t>
            </a:r>
            <a:r>
              <a:rPr lang="nl-NL" dirty="0" err="1" smtClean="0"/>
              <a:t>kernel</a:t>
            </a:r>
            <a:endParaRPr lang="nl-NL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1788614" y="1636440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bg2"/>
                </a:solidFill>
              </a:rPr>
              <a:t>Introduction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3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Linux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No virtual memory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No memory </a:t>
            </a:r>
            <a:r>
              <a:rPr lang="nl-NL" dirty="0" err="1" smtClean="0"/>
              <a:t>protection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No </a:t>
            </a:r>
            <a:r>
              <a:rPr lang="nl-NL" dirty="0" err="1" smtClean="0"/>
              <a:t>paging</a:t>
            </a:r>
            <a:r>
              <a:rPr lang="nl-NL" dirty="0" smtClean="0"/>
              <a:t> (</a:t>
            </a:r>
            <a:r>
              <a:rPr lang="nl-NL" dirty="0" err="1" smtClean="0"/>
              <a:t>also</a:t>
            </a:r>
            <a:r>
              <a:rPr lang="nl-NL" dirty="0" smtClean="0"/>
              <a:t> no </a:t>
            </a:r>
            <a:r>
              <a:rPr lang="nl-NL" dirty="0" err="1" smtClean="0"/>
              <a:t>swapping</a:t>
            </a:r>
            <a:r>
              <a:rPr lang="nl-NL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No </a:t>
            </a:r>
            <a:r>
              <a:rPr lang="nl-NL" dirty="0" err="1" smtClean="0"/>
              <a:t>dynamic</a:t>
            </a:r>
            <a:r>
              <a:rPr lang="nl-NL" dirty="0" smtClean="0"/>
              <a:t> stack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Malloc</a:t>
            </a:r>
            <a:r>
              <a:rPr lang="nl-NL" dirty="0" smtClean="0"/>
              <a:t> </a:t>
            </a:r>
            <a:r>
              <a:rPr lang="nl-NL" dirty="0" err="1" smtClean="0"/>
              <a:t>uses</a:t>
            </a:r>
            <a:r>
              <a:rPr lang="nl-NL" dirty="0" smtClean="0"/>
              <a:t> </a:t>
            </a:r>
            <a:r>
              <a:rPr lang="nl-NL" dirty="0" err="1" smtClean="0"/>
              <a:t>global</a:t>
            </a:r>
            <a:r>
              <a:rPr lang="nl-NL" dirty="0" smtClean="0"/>
              <a:t> shared memory pool</a:t>
            </a:r>
            <a:r>
              <a:rPr lang="nl-NL" dirty="0"/>
              <a:t> </a:t>
            </a:r>
            <a:r>
              <a:rPr lang="nl-NL" dirty="0" smtClean="0"/>
              <a:t>(no </a:t>
            </a:r>
            <a:r>
              <a:rPr lang="nl-NL" dirty="0" err="1" smtClean="0"/>
              <a:t>brk</a:t>
            </a:r>
            <a:r>
              <a:rPr lang="nl-NL" dirty="0" smtClean="0"/>
              <a:t>() 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929679" y="163644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NO_MMU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5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Linux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708466" y="163644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bg2"/>
                </a:solidFill>
              </a:rPr>
              <a:t>Components</a:t>
            </a:r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950720" y="3436640"/>
            <a:ext cx="9103360" cy="45829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Only</a:t>
            </a:r>
            <a:r>
              <a:rPr lang="nl-NL" dirty="0" smtClean="0"/>
              <a:t> Linux </a:t>
            </a:r>
            <a:r>
              <a:rPr lang="nl-NL" dirty="0" err="1" smtClean="0"/>
              <a:t>kernel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No </a:t>
            </a:r>
            <a:r>
              <a:rPr lang="nl-NL" dirty="0" err="1" smtClean="0"/>
              <a:t>applications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Arch</a:t>
            </a:r>
            <a:r>
              <a:rPr lang="nl-NL" dirty="0" smtClean="0"/>
              <a:t>/code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Mostly</a:t>
            </a:r>
            <a:r>
              <a:rPr lang="nl-NL" dirty="0" smtClean="0"/>
              <a:t> </a:t>
            </a:r>
            <a:r>
              <a:rPr lang="nl-NL" dirty="0" err="1" smtClean="0"/>
              <a:t>assembly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76" y="3220616"/>
            <a:ext cx="4032448" cy="50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67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Old days</a:t>
            </a:r>
            <a:endParaRPr lang="nl-NL" dirty="0"/>
          </a:p>
        </p:txBody>
      </p:sp>
      <p:pic>
        <p:nvPicPr>
          <p:cNvPr id="1026" name="Picture 2" descr="G:\Files\Joost\TU\SurfDrive\rVEX media\presentations\linux on rVEX\homogene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1" y="2572544"/>
            <a:ext cx="5314701" cy="52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ocument 4"/>
          <p:cNvSpPr/>
          <p:nvPr/>
        </p:nvSpPr>
        <p:spPr bwMode="auto">
          <a:xfrm>
            <a:off x="741760" y="3422658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Flowchart: Document 6"/>
          <p:cNvSpPr/>
          <p:nvPr/>
        </p:nvSpPr>
        <p:spPr bwMode="auto">
          <a:xfrm>
            <a:off x="741760" y="5444811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lowchart: Document 7"/>
          <p:cNvSpPr/>
          <p:nvPr/>
        </p:nvSpPr>
        <p:spPr bwMode="auto">
          <a:xfrm>
            <a:off x="10318824" y="5444811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lowchart: Document 8"/>
          <p:cNvSpPr/>
          <p:nvPr/>
        </p:nvSpPr>
        <p:spPr bwMode="auto">
          <a:xfrm>
            <a:off x="10318824" y="3422658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2417360" y="1636440"/>
            <a:ext cx="426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Homogeneous multicores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469E-6 1.09375E-6 L 0.29627 0.001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7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7 1.09375E-6 L -0.28931 0.001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5" y="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792E-6 L -0.28515 -3.6979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688E-7 4.32292E-6 L 0.29761 -0.006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0" y="-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Linux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architecture-specific</a:t>
            </a:r>
            <a:r>
              <a:rPr lang="nl-NL" dirty="0" smtClean="0"/>
              <a:t> files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Derived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architectures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Write </a:t>
            </a:r>
            <a:r>
              <a:rPr lang="nl-NL" dirty="0" err="1" smtClean="0"/>
              <a:t>initialization</a:t>
            </a:r>
            <a:r>
              <a:rPr lang="nl-NL" dirty="0" smtClean="0"/>
              <a:t> code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Write </a:t>
            </a:r>
            <a:r>
              <a:rPr lang="nl-NL" dirty="0" err="1" smtClean="0"/>
              <a:t>Interrupt</a:t>
            </a:r>
            <a:r>
              <a:rPr lang="nl-NL" dirty="0" smtClean="0"/>
              <a:t> handling code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Only</a:t>
            </a:r>
            <a:r>
              <a:rPr lang="nl-NL" dirty="0" smtClean="0"/>
              <a:t> timer </a:t>
            </a:r>
            <a:r>
              <a:rPr lang="nl-NL" dirty="0" err="1" smtClean="0"/>
              <a:t>interrupts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Write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switching</a:t>
            </a:r>
            <a:r>
              <a:rPr lang="nl-NL" dirty="0" smtClean="0"/>
              <a:t> code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Fork</a:t>
            </a:r>
            <a:r>
              <a:rPr lang="nl-NL" dirty="0" smtClean="0"/>
              <a:t>()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mount</a:t>
            </a:r>
            <a:r>
              <a:rPr lang="nl-NL" dirty="0" smtClean="0"/>
              <a:t> root filesystem</a:t>
            </a: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System calls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Partly</a:t>
            </a:r>
            <a:r>
              <a:rPr lang="nl-NL" dirty="0" smtClean="0"/>
              <a:t> in </a:t>
            </a:r>
            <a:r>
              <a:rPr lang="nl-NL" dirty="0" err="1" smtClean="0"/>
              <a:t>libc</a:t>
            </a:r>
            <a:endParaRPr lang="nl-NL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1679611" y="163644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bg2"/>
                </a:solidFill>
              </a:rPr>
              <a:t>Porting</a:t>
            </a:r>
            <a:r>
              <a:rPr lang="nl-NL" sz="2800" dirty="0" smtClean="0">
                <a:solidFill>
                  <a:schemeClr val="bg2"/>
                </a:solidFill>
              </a:rPr>
              <a:t> steps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7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Linux</a:t>
            </a:r>
            <a:endParaRPr lang="nl-NL" dirty="0"/>
          </a:p>
        </p:txBody>
      </p:sp>
      <p:pic>
        <p:nvPicPr>
          <p:cNvPr id="1026" name="Picture 2" descr="G:\Files\Joost\TU\SurfDrive\afstuderen\thesis\texfiles\images\asmfilelis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11" y="1668361"/>
            <a:ext cx="2438400" cy="63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iles\Joost\TU\SurfDrive\afstuderen\thesis\texfiles\images\archfilelist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/>
          <a:stretch/>
        </p:blipFill>
        <p:spPr bwMode="auto">
          <a:xfrm>
            <a:off x="3118024" y="2900360"/>
            <a:ext cx="3098800" cy="51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69723" y="1636440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Architecture-specific code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Files\Joost\TU\SurfDrive\afstuderen\thesis\texfiles\images\set_i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1" y="3292624"/>
            <a:ext cx="6324600" cy="528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Linux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69723" y="1636440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Architecture-specific code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2050" name="Picture 2" descr="G:\Files\Joost\TU\SurfDrive\afstuderen\thesis\texfiles\images\trap_setup_a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78" y="196280"/>
            <a:ext cx="8329613" cy="732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Linux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77864" y="1636440"/>
            <a:ext cx="1656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Workflow</a:t>
            </a:r>
            <a:endParaRPr lang="nl-NL" sz="2800" dirty="0">
              <a:solidFill>
                <a:schemeClr val="bg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5213540"/>
              </p:ext>
            </p:extLst>
          </p:nvPr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729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c9UBdC0gQ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41760" y="1708448"/>
            <a:ext cx="12191993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4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Current/Future </a:t>
            </a:r>
            <a:r>
              <a:rPr lang="nl-NL" dirty="0" smtClean="0"/>
              <a:t>work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Simultaneous Multi-Processing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Memory Management Unit</a:t>
            </a: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Reconfiguration </a:t>
            </a:r>
            <a:r>
              <a:rPr lang="nl-NL" dirty="0" smtClean="0"/>
              <a:t>scheduling algorithms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23621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3105150"/>
            <a:ext cx="59436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5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Operating System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950720" y="2284512"/>
            <a:ext cx="9103360" cy="5735115"/>
          </a:xfrm>
        </p:spPr>
        <p:txBody>
          <a:bodyPr/>
          <a:lstStyle/>
          <a:p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Needs</a:t>
            </a:r>
            <a:r>
              <a:rPr lang="nl-NL" dirty="0" smtClean="0"/>
              <a:t> a separate processor </a:t>
            </a:r>
            <a:r>
              <a:rPr lang="nl-NL" dirty="0" err="1" smtClean="0"/>
              <a:t>to</a:t>
            </a:r>
            <a:r>
              <a:rPr lang="nl-NL" dirty="0" smtClean="0"/>
              <a:t> run the 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Inefficient</a:t>
            </a:r>
            <a:r>
              <a:rPr lang="nl-NL" dirty="0" smtClean="0"/>
              <a:t>!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893888" y="1632766"/>
            <a:ext cx="774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2"/>
                </a:solidFill>
              </a:rPr>
              <a:t>ERA – Embedded </a:t>
            </a:r>
            <a:r>
              <a:rPr lang="nl-NL" sz="2800" dirty="0" err="1">
                <a:solidFill>
                  <a:schemeClr val="bg2"/>
                </a:solidFill>
              </a:rPr>
              <a:t>Reconfigurable</a:t>
            </a:r>
            <a:r>
              <a:rPr lang="nl-NL" sz="2800" dirty="0">
                <a:solidFill>
                  <a:schemeClr val="bg2"/>
                </a:solidFill>
              </a:rPr>
              <a:t> </a:t>
            </a:r>
            <a:r>
              <a:rPr lang="nl-NL" sz="2800" dirty="0" err="1">
                <a:solidFill>
                  <a:schemeClr val="bg2"/>
                </a:solidFill>
              </a:rPr>
              <a:t>Architectures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84" y="4084712"/>
            <a:ext cx="5141903" cy="3192162"/>
          </a:xfrm>
          <a:prstGeom prst="rect">
            <a:avLst/>
          </a:prstGeom>
        </p:spPr>
      </p:pic>
      <p:sp>
        <p:nvSpPr>
          <p:cNvPr id="8" name="Afgeronde rechthoek 7"/>
          <p:cNvSpPr/>
          <p:nvPr/>
        </p:nvSpPr>
        <p:spPr bwMode="auto">
          <a:xfrm>
            <a:off x="7510512" y="7685112"/>
            <a:ext cx="1512168" cy="936104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ρ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-VEX</a:t>
            </a:r>
          </a:p>
        </p:txBody>
      </p:sp>
      <p:cxnSp>
        <p:nvCxnSpPr>
          <p:cNvPr id="10" name="Rechte verbindingslijn met pijl 9"/>
          <p:cNvCxnSpPr/>
          <p:nvPr/>
        </p:nvCxnSpPr>
        <p:spPr bwMode="auto">
          <a:xfrm>
            <a:off x="8086576" y="7181056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Rechthoek 13"/>
          <p:cNvSpPr/>
          <p:nvPr/>
        </p:nvSpPr>
        <p:spPr bwMode="auto">
          <a:xfrm>
            <a:off x="1461840" y="4084712"/>
            <a:ext cx="2736304" cy="4536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Main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processor</a:t>
            </a:r>
          </a:p>
        </p:txBody>
      </p:sp>
      <p:sp>
        <p:nvSpPr>
          <p:cNvPr id="15" name="PIJL-RECHTS 14"/>
          <p:cNvSpPr/>
          <p:nvPr/>
        </p:nvSpPr>
        <p:spPr bwMode="auto">
          <a:xfrm>
            <a:off x="4342160" y="8023098"/>
            <a:ext cx="3024336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PIJL-RECHTS 15"/>
          <p:cNvSpPr/>
          <p:nvPr/>
        </p:nvSpPr>
        <p:spPr bwMode="auto">
          <a:xfrm>
            <a:off x="4322146" y="4323594"/>
            <a:ext cx="2135651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677864" y="588491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Program</a:t>
            </a:r>
            <a:endParaRPr lang="nl-NL" dirty="0"/>
          </a:p>
        </p:txBody>
      </p:sp>
      <p:cxnSp>
        <p:nvCxnSpPr>
          <p:cNvPr id="19" name="Rechte verbindingslijn 18"/>
          <p:cNvCxnSpPr/>
          <p:nvPr/>
        </p:nvCxnSpPr>
        <p:spPr bwMode="auto">
          <a:xfrm>
            <a:off x="1461840" y="7433084"/>
            <a:ext cx="27363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kstvak 19"/>
          <p:cNvSpPr txBox="1"/>
          <p:nvPr/>
        </p:nvSpPr>
        <p:spPr>
          <a:xfrm>
            <a:off x="1677864" y="7734735"/>
            <a:ext cx="2345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>
                <a:solidFill>
                  <a:schemeClr val="bg2"/>
                </a:solidFill>
              </a:rPr>
              <a:t>Co-processor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0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Hardware </a:t>
            </a:r>
            <a:r>
              <a:rPr lang="nl-NL" dirty="0" err="1" smtClean="0"/>
              <a:t>development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Trap/</a:t>
            </a:r>
            <a:r>
              <a:rPr lang="nl-NL" dirty="0" err="1" smtClean="0"/>
              <a:t>Exception</a:t>
            </a:r>
            <a:r>
              <a:rPr lang="nl-NL" dirty="0" smtClean="0"/>
              <a:t>: </a:t>
            </a:r>
            <a:r>
              <a:rPr lang="nl-NL" dirty="0" err="1" smtClean="0"/>
              <a:t>Anomaly</a:t>
            </a:r>
            <a:r>
              <a:rPr lang="nl-NL" dirty="0" smtClean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execution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SPARC-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Vectored</a:t>
            </a:r>
            <a:r>
              <a:rPr lang="nl-NL" dirty="0" smtClean="0"/>
              <a:t> Trap controller 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Connects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GRLIB </a:t>
            </a:r>
            <a:r>
              <a:rPr lang="nl-NL" dirty="0" err="1" smtClean="0"/>
              <a:t>Interrupt</a:t>
            </a:r>
            <a:r>
              <a:rPr lang="nl-NL" dirty="0" smtClean="0"/>
              <a:t> controller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VEX Control Registers: VCR</a:t>
            </a: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rVEX</a:t>
            </a:r>
            <a:r>
              <a:rPr lang="nl-NL" dirty="0"/>
              <a:t>: “Hardware </a:t>
            </a:r>
            <a:r>
              <a:rPr lang="nl-NL" dirty="0" err="1"/>
              <a:t>unavailable</a:t>
            </a:r>
            <a:r>
              <a:rPr lang="nl-NL" dirty="0"/>
              <a:t>” </a:t>
            </a:r>
            <a:r>
              <a:rPr lang="nl-NL" dirty="0" err="1"/>
              <a:t>exception</a:t>
            </a: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1605856" y="1632766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Trap controller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310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57784" y="844352"/>
            <a:ext cx="11054080" cy="2090702"/>
          </a:xfrm>
        </p:spPr>
        <p:txBody>
          <a:bodyPr/>
          <a:lstStyle/>
          <a:p>
            <a:r>
              <a:rPr lang="nl-NL" dirty="0" smtClean="0"/>
              <a:t>Current state-of-the-art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341" y="2583524"/>
            <a:ext cx="5314701" cy="52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ocument 4"/>
          <p:cNvSpPr/>
          <p:nvPr/>
        </p:nvSpPr>
        <p:spPr bwMode="auto">
          <a:xfrm>
            <a:off x="741760" y="3422658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Flowchart: Document 6"/>
          <p:cNvSpPr/>
          <p:nvPr/>
        </p:nvSpPr>
        <p:spPr bwMode="auto">
          <a:xfrm>
            <a:off x="741760" y="5444811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lowchart: Document 7"/>
          <p:cNvSpPr/>
          <p:nvPr/>
        </p:nvSpPr>
        <p:spPr bwMode="auto">
          <a:xfrm>
            <a:off x="10318824" y="5444811"/>
            <a:ext cx="1512168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lowchart: Document 8"/>
          <p:cNvSpPr/>
          <p:nvPr/>
        </p:nvSpPr>
        <p:spPr bwMode="auto">
          <a:xfrm>
            <a:off x="10318824" y="3422658"/>
            <a:ext cx="75608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kstvak 5"/>
          <p:cNvSpPr txBox="1"/>
          <p:nvPr/>
        </p:nvSpPr>
        <p:spPr>
          <a:xfrm>
            <a:off x="2357248" y="1636440"/>
            <a:ext cx="438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Heterogeneous multicores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469E-6 1.09375E-6 L 0.29627 0.001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7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7 1.09375E-6 L -0.28369 0.001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5" y="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688E-7 4.32292E-6 L 0.29761 -0.006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0" y="-3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292E-6 L -0.27954 0.00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7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nl-NL" dirty="0" smtClean="0"/>
              <a:t>Hardware </a:t>
            </a:r>
            <a:r>
              <a:rPr lang="nl-NL" dirty="0" err="1" smtClean="0"/>
              <a:t>development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932584"/>
            <a:ext cx="9103360" cy="508704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Trap/</a:t>
            </a:r>
            <a:r>
              <a:rPr lang="nl-NL" dirty="0" err="1" smtClean="0"/>
              <a:t>Exception</a:t>
            </a:r>
            <a:r>
              <a:rPr lang="nl-NL" dirty="0" smtClean="0"/>
              <a:t>: </a:t>
            </a:r>
            <a:r>
              <a:rPr lang="nl-NL" dirty="0" err="1" smtClean="0"/>
              <a:t>Anomaly</a:t>
            </a:r>
            <a:r>
              <a:rPr lang="nl-NL" dirty="0" smtClean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</a:t>
            </a:r>
            <a:r>
              <a:rPr lang="nl-NL" dirty="0" err="1" smtClean="0"/>
              <a:t>execution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Interrupts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System calls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SPARC-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Vectored</a:t>
            </a:r>
            <a:r>
              <a:rPr lang="nl-NL" dirty="0" smtClean="0"/>
              <a:t> Trap controller 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Connects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GRLIB </a:t>
            </a:r>
            <a:r>
              <a:rPr lang="nl-NL" dirty="0" err="1" smtClean="0"/>
              <a:t>Interrupt</a:t>
            </a:r>
            <a:r>
              <a:rPr lang="nl-NL" dirty="0" smtClean="0"/>
              <a:t> controller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VEX Control Registers: VCR</a:t>
            </a: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1605856" y="1632766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Trap controller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04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29992" y="2500536"/>
            <a:ext cx="9103360" cy="6264696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algn="l"/>
            <a:endParaRPr lang="nl-NL" dirty="0" smtClean="0"/>
          </a:p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i="1" dirty="0" smtClean="0">
              <a:solidFill>
                <a:schemeClr val="bg2"/>
              </a:solidFill>
            </a:endParaRPr>
          </a:p>
          <a:p>
            <a:pPr algn="l"/>
            <a:r>
              <a:rPr lang="nl-NL" i="1" dirty="0" err="1" smtClean="0">
                <a:solidFill>
                  <a:schemeClr val="bg2"/>
                </a:solidFill>
              </a:rPr>
              <a:t>Flexible</a:t>
            </a:r>
            <a:r>
              <a:rPr lang="nl-NL" i="1" dirty="0" smtClean="0">
                <a:solidFill>
                  <a:schemeClr val="bg2"/>
                </a:solidFill>
              </a:rPr>
              <a:t> hardware:</a:t>
            </a: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Solve</a:t>
            </a:r>
            <a:r>
              <a:rPr lang="nl-NL" dirty="0" smtClean="0"/>
              <a:t> </a:t>
            </a:r>
            <a:r>
              <a:rPr lang="nl-NL" dirty="0"/>
              <a:t>VLIW </a:t>
            </a:r>
            <a:r>
              <a:rPr lang="nl-NL" dirty="0" smtClean="0"/>
              <a:t>drawbacks</a:t>
            </a:r>
            <a:endParaRPr lang="nl-NL" dirty="0" smtClean="0">
              <a:solidFill>
                <a:schemeClr val="bg2"/>
              </a:solidFill>
            </a:endParaRP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Variable</a:t>
            </a:r>
            <a:r>
              <a:rPr lang="nl-NL" dirty="0" smtClean="0"/>
              <a:t> issue-</a:t>
            </a:r>
            <a:r>
              <a:rPr lang="nl-NL" dirty="0" err="1" smtClean="0"/>
              <a:t>width</a:t>
            </a:r>
            <a:r>
              <a:rPr lang="nl-NL" dirty="0" smtClean="0"/>
              <a:t>; </a:t>
            </a:r>
            <a:r>
              <a:rPr lang="nl-NL" dirty="0" err="1" smtClean="0"/>
              <a:t>minimize</a:t>
            </a:r>
            <a:r>
              <a:rPr lang="nl-NL" dirty="0" smtClean="0"/>
              <a:t> </a:t>
            </a:r>
            <a:r>
              <a:rPr lang="nl-NL" dirty="0" err="1" smtClean="0"/>
              <a:t>NOPs</a:t>
            </a:r>
            <a:endParaRPr lang="nl-NL" dirty="0" smtClean="0"/>
          </a:p>
          <a:p>
            <a:pPr marL="1107430" lvl="1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Binary</a:t>
            </a:r>
            <a:r>
              <a:rPr lang="nl-NL" dirty="0" smtClean="0"/>
              <a:t> </a:t>
            </a:r>
            <a:r>
              <a:rPr lang="nl-NL" dirty="0" err="1"/>
              <a:t>compatibility</a:t>
            </a:r>
            <a:r>
              <a:rPr lang="nl-NL" dirty="0"/>
              <a:t>; </a:t>
            </a:r>
            <a:r>
              <a:rPr lang="el-GR" dirty="0"/>
              <a:t>ρ</a:t>
            </a:r>
            <a:r>
              <a:rPr lang="nl-NL" dirty="0"/>
              <a:t>-VEX 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morph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any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</a:t>
            </a:r>
            <a:r>
              <a:rPr lang="nl-NL" dirty="0" smtClean="0"/>
              <a:t>design</a:t>
            </a:r>
          </a:p>
          <a:p>
            <a:pPr marL="1107430" lvl="1" indent="-4572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Increase</a:t>
            </a:r>
            <a:r>
              <a:rPr lang="nl-NL" dirty="0" smtClean="0"/>
              <a:t> resource </a:t>
            </a:r>
            <a:r>
              <a:rPr lang="nl-NL" dirty="0" err="1" smtClean="0"/>
              <a:t>utilization</a:t>
            </a:r>
            <a:endParaRPr lang="nl-NL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821880" y="14144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>
                <a:solidFill>
                  <a:schemeClr val="bg2"/>
                </a:solidFill>
              </a:rPr>
              <a:t>-VEX : </a:t>
            </a:r>
            <a:r>
              <a:rPr lang="nl-NL" sz="2800" dirty="0" err="1">
                <a:solidFill>
                  <a:schemeClr val="bg2"/>
                </a:solidFill>
              </a:rPr>
              <a:t>reconfigurable</a:t>
            </a:r>
            <a:r>
              <a:rPr lang="nl-NL" sz="2800" dirty="0">
                <a:solidFill>
                  <a:schemeClr val="bg2"/>
                </a:solidFill>
              </a:rPr>
              <a:t> VLIW softcore</a:t>
            </a:r>
            <a:endParaRPr lang="nl-NL" sz="28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304925" y="650875"/>
            <a:ext cx="10182225" cy="6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nl-NL" kern="0" dirty="0" smtClean="0"/>
              <a:t>Computer Architecture</a:t>
            </a:r>
            <a:endParaRPr lang="nl-NL" kern="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61" y="679847"/>
            <a:ext cx="7602831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2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500536"/>
            <a:ext cx="9103360" cy="5519091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07" y="2337117"/>
            <a:ext cx="8126985" cy="507936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1304925" y="650875"/>
            <a:ext cx="10182225" cy="6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nl-NL" kern="0" dirty="0" smtClean="0"/>
              <a:t>Computer Architecture</a:t>
            </a:r>
            <a:endParaRPr lang="nl-NL" kern="0" dirty="0"/>
          </a:p>
        </p:txBody>
      </p:sp>
      <p:sp>
        <p:nvSpPr>
          <p:cNvPr id="7" name="Tekstvak 6"/>
          <p:cNvSpPr txBox="1"/>
          <p:nvPr/>
        </p:nvSpPr>
        <p:spPr>
          <a:xfrm>
            <a:off x="1821880" y="14144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>
                <a:solidFill>
                  <a:schemeClr val="bg2"/>
                </a:solidFill>
              </a:rPr>
              <a:t>-VEX : </a:t>
            </a:r>
            <a:r>
              <a:rPr lang="nl-NL" sz="2800" dirty="0" err="1">
                <a:solidFill>
                  <a:schemeClr val="bg2"/>
                </a:solidFill>
              </a:rPr>
              <a:t>reconfigurable</a:t>
            </a:r>
            <a:r>
              <a:rPr lang="nl-NL" sz="2800" dirty="0">
                <a:solidFill>
                  <a:schemeClr val="bg2"/>
                </a:solidFill>
              </a:rPr>
              <a:t> VLIW softcore</a:t>
            </a:r>
            <a:endParaRPr lang="nl-NL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892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500536"/>
            <a:ext cx="9103360" cy="5519091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07" y="2337117"/>
            <a:ext cx="8126985" cy="507936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1304925" y="650875"/>
            <a:ext cx="10182225" cy="6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nl-NL" kern="0" dirty="0" smtClean="0"/>
              <a:t>Computer Architecture</a:t>
            </a:r>
            <a:endParaRPr lang="nl-NL" kern="0" dirty="0"/>
          </a:p>
        </p:txBody>
      </p:sp>
      <p:sp>
        <p:nvSpPr>
          <p:cNvPr id="9" name="Tekstvak 8"/>
          <p:cNvSpPr txBox="1"/>
          <p:nvPr/>
        </p:nvSpPr>
        <p:spPr>
          <a:xfrm>
            <a:off x="1821880" y="14144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>
                <a:solidFill>
                  <a:schemeClr val="bg2"/>
                </a:solidFill>
              </a:rPr>
              <a:t>-VEX : </a:t>
            </a:r>
            <a:r>
              <a:rPr lang="nl-NL" sz="2800" dirty="0" err="1">
                <a:solidFill>
                  <a:schemeClr val="bg2"/>
                </a:solidFill>
              </a:rPr>
              <a:t>reconfigurable</a:t>
            </a:r>
            <a:r>
              <a:rPr lang="nl-NL" sz="2800" dirty="0">
                <a:solidFill>
                  <a:schemeClr val="bg2"/>
                </a:solidFill>
              </a:rPr>
              <a:t> VLIW softcore</a:t>
            </a:r>
            <a:endParaRPr lang="nl-NL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5685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2500536"/>
            <a:ext cx="9103360" cy="5519091"/>
          </a:xfrm>
        </p:spPr>
        <p:txBody>
          <a:bodyPr/>
          <a:lstStyle/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i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07" y="2337117"/>
            <a:ext cx="8126985" cy="507936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1304925" y="650875"/>
            <a:ext cx="10182225" cy="69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2pPr>
            <a:lvl3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3pPr>
            <a:lvl4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4pPr>
            <a:lvl5pPr marL="1217613" indent="-1217613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ＭＳ Ｐゴシック" charset="-128"/>
              </a:defRPr>
            </a:lvl5pPr>
            <a:lvl6pPr marL="186941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641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87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20100" indent="-121918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nl-NL" kern="0" dirty="0" smtClean="0"/>
              <a:t>Computer Architecture</a:t>
            </a:r>
            <a:endParaRPr lang="nl-NL" kern="0" dirty="0"/>
          </a:p>
        </p:txBody>
      </p:sp>
      <p:sp>
        <p:nvSpPr>
          <p:cNvPr id="7" name="Tekstvak 6"/>
          <p:cNvSpPr txBox="1"/>
          <p:nvPr/>
        </p:nvSpPr>
        <p:spPr>
          <a:xfrm>
            <a:off x="1821880" y="14144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800" dirty="0">
                <a:solidFill>
                  <a:schemeClr val="bg2"/>
                </a:solidFill>
              </a:rPr>
              <a:t>ρ</a:t>
            </a:r>
            <a:r>
              <a:rPr lang="nl-NL" sz="2800" dirty="0">
                <a:solidFill>
                  <a:schemeClr val="bg2"/>
                </a:solidFill>
              </a:rPr>
              <a:t>-VEX : </a:t>
            </a:r>
            <a:r>
              <a:rPr lang="nl-NL" sz="2800" dirty="0" err="1">
                <a:solidFill>
                  <a:schemeClr val="bg2"/>
                </a:solidFill>
              </a:rPr>
              <a:t>reconfigurable</a:t>
            </a:r>
            <a:r>
              <a:rPr lang="nl-NL" sz="2800" dirty="0">
                <a:solidFill>
                  <a:schemeClr val="bg2"/>
                </a:solidFill>
              </a:rPr>
              <a:t> VLIW softcore</a:t>
            </a:r>
            <a:endParaRPr lang="nl-NL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80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-VEX core (2015)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9" y="2413834"/>
            <a:ext cx="12409556" cy="5887107"/>
          </a:xfrm>
          <a:prstGeom prst="rect">
            <a:avLst/>
          </a:prstGeom>
        </p:spPr>
      </p:pic>
      <p:sp>
        <p:nvSpPr>
          <p:cNvPr id="4" name="Flowchart: Document 3"/>
          <p:cNvSpPr/>
          <p:nvPr/>
        </p:nvSpPr>
        <p:spPr bwMode="auto">
          <a:xfrm>
            <a:off x="3478064" y="3807078"/>
            <a:ext cx="1224136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lowchart: Document 4"/>
          <p:cNvSpPr/>
          <p:nvPr/>
        </p:nvSpPr>
        <p:spPr bwMode="auto">
          <a:xfrm>
            <a:off x="381720" y="3832230"/>
            <a:ext cx="57606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Flowchart: Document 6"/>
          <p:cNvSpPr/>
          <p:nvPr/>
        </p:nvSpPr>
        <p:spPr bwMode="auto">
          <a:xfrm>
            <a:off x="9611807" y="3796680"/>
            <a:ext cx="2520280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lowchart: Document 8"/>
          <p:cNvSpPr/>
          <p:nvPr/>
        </p:nvSpPr>
        <p:spPr bwMode="auto">
          <a:xfrm>
            <a:off x="6541589" y="3796680"/>
            <a:ext cx="1224136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Flowchart: Document 9"/>
          <p:cNvSpPr/>
          <p:nvPr/>
        </p:nvSpPr>
        <p:spPr bwMode="auto">
          <a:xfrm>
            <a:off x="7870552" y="3796680"/>
            <a:ext cx="1224136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Flowchart: Document 10"/>
          <p:cNvSpPr/>
          <p:nvPr/>
        </p:nvSpPr>
        <p:spPr bwMode="auto">
          <a:xfrm>
            <a:off x="1035353" y="3832230"/>
            <a:ext cx="57606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Flowchart: Document 11"/>
          <p:cNvSpPr/>
          <p:nvPr/>
        </p:nvSpPr>
        <p:spPr bwMode="auto">
          <a:xfrm>
            <a:off x="1693990" y="3832230"/>
            <a:ext cx="57606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Flowchart: Document 12"/>
          <p:cNvSpPr/>
          <p:nvPr/>
        </p:nvSpPr>
        <p:spPr bwMode="auto">
          <a:xfrm>
            <a:off x="2371818" y="3832230"/>
            <a:ext cx="57606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owchart: Document 13"/>
          <p:cNvSpPr/>
          <p:nvPr/>
        </p:nvSpPr>
        <p:spPr bwMode="auto">
          <a:xfrm>
            <a:off x="4774208" y="3807078"/>
            <a:ext cx="576064" cy="1584176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0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/>
              <a:t>-VEX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VEX: </a:t>
            </a:r>
            <a:r>
              <a:rPr lang="nl-NL" dirty="0" smtClean="0"/>
              <a:t>Design-space </a:t>
            </a:r>
            <a:r>
              <a:rPr lang="nl-NL" dirty="0"/>
              <a:t>exploration tool for VLIW processors</a:t>
            </a:r>
          </a:p>
          <a:p>
            <a:endParaRPr lang="nl-NL" dirty="0" smtClean="0"/>
          </a:p>
          <a:p>
            <a:r>
              <a:rPr lang="nl-NL" dirty="0" smtClean="0"/>
              <a:t>Parameters</a:t>
            </a:r>
          </a:p>
          <a:p>
            <a:pPr lvl="1"/>
            <a:r>
              <a:rPr lang="nl-NL" dirty="0" smtClean="0"/>
              <a:t>Issue width</a:t>
            </a:r>
          </a:p>
          <a:p>
            <a:pPr lvl="1"/>
            <a:r>
              <a:rPr lang="nl-NL" dirty="0" smtClean="0"/>
              <a:t>Number of registers</a:t>
            </a:r>
          </a:p>
          <a:p>
            <a:pPr lvl="1"/>
            <a:r>
              <a:rPr lang="nl-NL" dirty="0" smtClean="0"/>
              <a:t>Number of Functional Units (ALU, ...)</a:t>
            </a:r>
          </a:p>
          <a:p>
            <a:endParaRPr lang="nl-NL" dirty="0"/>
          </a:p>
          <a:p>
            <a:r>
              <a:rPr lang="nl-NL" dirty="0" smtClean="0"/>
              <a:t>Simulation system</a:t>
            </a:r>
            <a:endParaRPr lang="nl-NL" dirty="0"/>
          </a:p>
        </p:txBody>
      </p:sp>
      <p:sp>
        <p:nvSpPr>
          <p:cNvPr id="5" name="Tekstvak 5"/>
          <p:cNvSpPr txBox="1"/>
          <p:nvPr/>
        </p:nvSpPr>
        <p:spPr>
          <a:xfrm>
            <a:off x="3888122" y="163644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Origins</a:t>
            </a:r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/>
              <a:t>-VEX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 smtClean="0"/>
              <a:t>-VEX: VHDL implementation of the VEX ISA</a:t>
            </a:r>
          </a:p>
          <a:p>
            <a:endParaRPr lang="nl-NL" dirty="0"/>
          </a:p>
          <a:p>
            <a:r>
              <a:rPr lang="nl-NL" dirty="0" smtClean="0"/>
              <a:t>Parametrized </a:t>
            </a:r>
          </a:p>
          <a:p>
            <a:endParaRPr lang="nl-NL" dirty="0"/>
          </a:p>
          <a:p>
            <a:r>
              <a:rPr lang="nl-NL" dirty="0" smtClean="0"/>
              <a:t>Design-time reconfigurable</a:t>
            </a:r>
          </a:p>
          <a:p>
            <a:pPr lvl="1"/>
            <a:r>
              <a:rPr lang="nl-NL" dirty="0" smtClean="0"/>
              <a:t>Issue width</a:t>
            </a:r>
          </a:p>
          <a:p>
            <a:pPr lvl="1"/>
            <a:r>
              <a:rPr lang="nl-NL" dirty="0" smtClean="0"/>
              <a:t>Nr of Functional units</a:t>
            </a:r>
          </a:p>
          <a:p>
            <a:pPr lvl="1"/>
            <a:r>
              <a:rPr lang="nl-NL" dirty="0" smtClean="0"/>
              <a:t>ISA extensions</a:t>
            </a:r>
          </a:p>
          <a:p>
            <a:endParaRPr lang="nl-NL" dirty="0"/>
          </a:p>
          <a:p>
            <a:r>
              <a:rPr lang="nl-NL" dirty="0" smtClean="0"/>
              <a:t>Run-time parametrizable</a:t>
            </a:r>
          </a:p>
          <a:p>
            <a:pPr lvl="1"/>
            <a:r>
              <a:rPr lang="nl-NL" dirty="0" smtClean="0"/>
              <a:t>Issue width</a:t>
            </a:r>
            <a:endParaRPr lang="nl-NL" dirty="0"/>
          </a:p>
        </p:txBody>
      </p:sp>
      <p:sp>
        <p:nvSpPr>
          <p:cNvPr id="5" name="Tekstvak 5"/>
          <p:cNvSpPr txBox="1"/>
          <p:nvPr/>
        </p:nvSpPr>
        <p:spPr>
          <a:xfrm>
            <a:off x="3888122" y="163644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Origins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12" y="5236840"/>
            <a:ext cx="47710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6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</a:t>
            </a:r>
            <a:r>
              <a:rPr lang="nl-NL" dirty="0"/>
              <a:t>-VEX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Thijs van As: version 1.0</a:t>
            </a:r>
          </a:p>
          <a:p>
            <a:endParaRPr lang="nl-NL" dirty="0"/>
          </a:p>
          <a:p>
            <a:r>
              <a:rPr lang="nl-NL" dirty="0" smtClean="0"/>
              <a:t>Multi-cycle, non-pipelined design</a:t>
            </a:r>
          </a:p>
          <a:p>
            <a:endParaRPr lang="nl-NL" dirty="0"/>
          </a:p>
          <a:p>
            <a:r>
              <a:rPr lang="nl-NL" dirty="0" smtClean="0"/>
              <a:t>No caches</a:t>
            </a:r>
          </a:p>
          <a:p>
            <a:endParaRPr lang="nl-NL" dirty="0"/>
          </a:p>
          <a:p>
            <a:r>
              <a:rPr lang="nl-NL" dirty="0" smtClean="0"/>
              <a:t>89 MHz on Virtex 2</a:t>
            </a:r>
          </a:p>
        </p:txBody>
      </p:sp>
      <p:sp>
        <p:nvSpPr>
          <p:cNvPr id="5" name="Tekstvak 5"/>
          <p:cNvSpPr txBox="1"/>
          <p:nvPr/>
        </p:nvSpPr>
        <p:spPr>
          <a:xfrm>
            <a:off x="3397606" y="1636440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2"/>
                </a:solidFill>
              </a:rPr>
              <a:t>Development</a:t>
            </a:r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25" y="4362244"/>
            <a:ext cx="8459080" cy="444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</TotalTime>
  <Pages>0</Pages>
  <Words>2309</Words>
  <Characters>0</Characters>
  <Application>Microsoft Office PowerPoint</Application>
  <PresentationFormat>Custom</PresentationFormat>
  <Lines>0</Lines>
  <Paragraphs>549</Paragraphs>
  <Slides>54</Slides>
  <Notes>44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text</vt:lpstr>
      <vt:lpstr>Liquid Architectures:  Linux on rVEX</vt:lpstr>
      <vt:lpstr>Liquid Architectures</vt:lpstr>
      <vt:lpstr>Liquid Architectures</vt:lpstr>
      <vt:lpstr>Old days</vt:lpstr>
      <vt:lpstr>Current state-of-the-art</vt:lpstr>
      <vt:lpstr>Dynamic r-VEX core (2015)</vt:lpstr>
      <vt:lpstr>ρ-VEX</vt:lpstr>
      <vt:lpstr>ρ-VEX</vt:lpstr>
      <vt:lpstr>ρ-VEX</vt:lpstr>
      <vt:lpstr>ρ-VEX</vt:lpstr>
      <vt:lpstr>ρ-VEX</vt:lpstr>
      <vt:lpstr>ρ-VEX</vt:lpstr>
      <vt:lpstr>ρ-VEX</vt:lpstr>
      <vt:lpstr>Dynamic r-VEX core (2015)</vt:lpstr>
      <vt:lpstr>The Need for an Operating System</vt:lpstr>
      <vt:lpstr>The need for an Operating System</vt:lpstr>
      <vt:lpstr>The need for an Operating System</vt:lpstr>
      <vt:lpstr>The need for an Operating System</vt:lpstr>
      <vt:lpstr>The need for an Operating System</vt:lpstr>
      <vt:lpstr>The need for an Operating System</vt:lpstr>
      <vt:lpstr>The need for an Operating System</vt:lpstr>
      <vt:lpstr>The need for an Operating System</vt:lpstr>
      <vt:lpstr>The need for an Operating System</vt:lpstr>
      <vt:lpstr>Liquid Computing</vt:lpstr>
      <vt:lpstr>Liquid Computing</vt:lpstr>
      <vt:lpstr>Liquid Computing</vt:lpstr>
      <vt:lpstr>Liquid Computing</vt:lpstr>
      <vt:lpstr>Liquid Computing</vt:lpstr>
      <vt:lpstr>Liquid Computing</vt:lpstr>
      <vt:lpstr>Liquid Computing</vt:lpstr>
      <vt:lpstr>Liquid Computing</vt:lpstr>
      <vt:lpstr>Hardware development </vt:lpstr>
      <vt:lpstr>Hardware development</vt:lpstr>
      <vt:lpstr>Hardware development</vt:lpstr>
      <vt:lpstr>Hardware development</vt:lpstr>
      <vt:lpstr>Linux</vt:lpstr>
      <vt:lpstr>Linux</vt:lpstr>
      <vt:lpstr>Linux</vt:lpstr>
      <vt:lpstr>Linux</vt:lpstr>
      <vt:lpstr>Linux</vt:lpstr>
      <vt:lpstr>Linux</vt:lpstr>
      <vt:lpstr>Linux</vt:lpstr>
      <vt:lpstr>Linux</vt:lpstr>
      <vt:lpstr>PowerPoint Presentation</vt:lpstr>
      <vt:lpstr>Current/Future work</vt:lpstr>
      <vt:lpstr>PowerPoint Presentation</vt:lpstr>
      <vt:lpstr>PowerPoint Presentation</vt:lpstr>
      <vt:lpstr>The need for an Operating System</vt:lpstr>
      <vt:lpstr>Hardware development</vt:lpstr>
      <vt:lpstr>Hardware development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Delft -  a bird’s eye view</dc:title>
  <dc:creator>Mark Lammerts</dc:creator>
  <cp:lastModifiedBy>Joost Hoozemans</cp:lastModifiedBy>
  <cp:revision>266</cp:revision>
  <cp:lastPrinted>2013-11-19T08:18:28Z</cp:lastPrinted>
  <dcterms:modified xsi:type="dcterms:W3CDTF">2015-10-08T22:46:15Z</dcterms:modified>
</cp:coreProperties>
</file>